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95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1" r:id="rId9"/>
    <p:sldId id="263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84" r:id="rId23"/>
    <p:sldId id="279" r:id="rId24"/>
    <p:sldId id="280" r:id="rId25"/>
    <p:sldId id="278" r:id="rId26"/>
    <p:sldId id="281" r:id="rId27"/>
    <p:sldId id="282" r:id="rId28"/>
    <p:sldId id="283" r:id="rId29"/>
    <p:sldId id="285" r:id="rId30"/>
    <p:sldId id="286" r:id="rId31"/>
  </p:sldIdLst>
  <p:sldSz cx="9144000" cy="5143500" type="screen16x9"/>
  <p:notesSz cx="6858000" cy="9144000"/>
  <p:embeddedFontLst>
    <p:embeddedFont>
      <p:font typeface="Poppins" pitchFamily="2" charset="77"/>
      <p:regular r:id="rId33"/>
      <p:bold r:id="rId34"/>
      <p:italic r:id="rId35"/>
      <p:boldItalic r:id="rId36"/>
    </p:embeddedFont>
    <p:embeddedFont>
      <p:font typeface="Poppins Medium" pitchFamily="2" charset="77"/>
      <p:regular r:id="rId37"/>
      <p:bold r:id="rId38"/>
      <p:italic r:id="rId39"/>
      <p:boldItalic r:id="rId40"/>
    </p:embeddedFont>
    <p:embeddedFont>
      <p:font typeface="Poppins SemiBold" pitchFamily="2" charset="77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45AF22-1F03-457D-9EB6-3A61979BD9D7}">
  <a:tblStyle styleId="{C345AF22-1F03-457D-9EB6-3A61979BD9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66"/>
    <p:restoredTop sz="94719"/>
  </p:normalViewPr>
  <p:slideViewPr>
    <p:cSldViewPr snapToGrid="0">
      <p:cViewPr varScale="1">
        <p:scale>
          <a:sx n="198" d="100"/>
          <a:sy n="198" d="100"/>
        </p:scale>
        <p:origin x="552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12T07:06:18.239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12T07:08:15.978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12T07:08:54.03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24575,'0'0'0</inkml:trace>
</inkml:ink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EAF24013-7094-105C-EB2C-68682D46D0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df0aaad4e_0_83:notes">
            <a:extLst>
              <a:ext uri="{FF2B5EF4-FFF2-40B4-BE49-F238E27FC236}">
                <a16:creationId xmlns:a16="http://schemas.microsoft.com/office/drawing/2014/main" id="{FCC6C0BF-89CD-9649-6696-0D73672673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df0aaad4e_0_83:notes">
            <a:extLst>
              <a:ext uri="{FF2B5EF4-FFF2-40B4-BE49-F238E27FC236}">
                <a16:creationId xmlns:a16="http://schemas.microsoft.com/office/drawing/2014/main" id="{8675163C-9229-83E1-4F8C-03E403FAA8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5393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C6FECD8A-9856-F1FC-66C4-DA145D1C8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df0aaad4e_0_83:notes">
            <a:extLst>
              <a:ext uri="{FF2B5EF4-FFF2-40B4-BE49-F238E27FC236}">
                <a16:creationId xmlns:a16="http://schemas.microsoft.com/office/drawing/2014/main" id="{6AB13A37-3738-A62D-7F18-F055377366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df0aaad4e_0_83:notes">
            <a:extLst>
              <a:ext uri="{FF2B5EF4-FFF2-40B4-BE49-F238E27FC236}">
                <a16:creationId xmlns:a16="http://schemas.microsoft.com/office/drawing/2014/main" id="{765DAB5E-08EF-A63A-48D5-1E2E7F6403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149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5D115912-1855-8CB1-10A9-6FEDEEDC3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df0aaad4e_0_83:notes">
            <a:extLst>
              <a:ext uri="{FF2B5EF4-FFF2-40B4-BE49-F238E27FC236}">
                <a16:creationId xmlns:a16="http://schemas.microsoft.com/office/drawing/2014/main" id="{67AD9459-AF6A-DA9C-2CCE-9501D58528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df0aaad4e_0_83:notes">
            <a:extLst>
              <a:ext uri="{FF2B5EF4-FFF2-40B4-BE49-F238E27FC236}">
                <a16:creationId xmlns:a16="http://schemas.microsoft.com/office/drawing/2014/main" id="{9C3B5481-AF19-C2D7-3CCC-3F60C2EB27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57485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81FDFF10-BC81-355C-2E3B-06F45C72F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df0aaad4e_0_83:notes">
            <a:extLst>
              <a:ext uri="{FF2B5EF4-FFF2-40B4-BE49-F238E27FC236}">
                <a16:creationId xmlns:a16="http://schemas.microsoft.com/office/drawing/2014/main" id="{93DF600F-29B0-AFEF-13D5-EEEDEB7D41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df0aaad4e_0_83:notes">
            <a:extLst>
              <a:ext uri="{FF2B5EF4-FFF2-40B4-BE49-F238E27FC236}">
                <a16:creationId xmlns:a16="http://schemas.microsoft.com/office/drawing/2014/main" id="{9DDFB53B-D3A6-7C09-A27B-256118060E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2149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5BE832DE-550B-7AAB-DF54-01C76F6BF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df0aaad4e_0_83:notes">
            <a:extLst>
              <a:ext uri="{FF2B5EF4-FFF2-40B4-BE49-F238E27FC236}">
                <a16:creationId xmlns:a16="http://schemas.microsoft.com/office/drawing/2014/main" id="{44271A67-79B6-3427-35E3-71EA1D4686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df0aaad4e_0_83:notes">
            <a:extLst>
              <a:ext uri="{FF2B5EF4-FFF2-40B4-BE49-F238E27FC236}">
                <a16:creationId xmlns:a16="http://schemas.microsoft.com/office/drawing/2014/main" id="{1BAC9710-1D31-9D3C-06FA-BEE4931F44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976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5df0aaad4e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5df0aaad4e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5dc20706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5dc20706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5df0aaad4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5df0aaad4e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df0aaad4e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df0aaad4e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0F72CB04-983A-3F7B-7F2C-B8EC1DCB0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df0aaad4e_0_83:notes">
            <a:extLst>
              <a:ext uri="{FF2B5EF4-FFF2-40B4-BE49-F238E27FC236}">
                <a16:creationId xmlns:a16="http://schemas.microsoft.com/office/drawing/2014/main" id="{26C06F27-A9FD-68E4-5C52-FDDDBF722A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df0aaad4e_0_83:notes">
            <a:extLst>
              <a:ext uri="{FF2B5EF4-FFF2-40B4-BE49-F238E27FC236}">
                <a16:creationId xmlns:a16="http://schemas.microsoft.com/office/drawing/2014/main" id="{FBEB6BDB-0E14-0890-F209-0128214F8F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415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1B34A19E-FB96-A31B-58BC-C885160F4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df0aaad4e_0_83:notes">
            <a:extLst>
              <a:ext uri="{FF2B5EF4-FFF2-40B4-BE49-F238E27FC236}">
                <a16:creationId xmlns:a16="http://schemas.microsoft.com/office/drawing/2014/main" id="{EA73822A-9895-7C14-242A-232C839BB5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df0aaad4e_0_83:notes">
            <a:extLst>
              <a:ext uri="{FF2B5EF4-FFF2-40B4-BE49-F238E27FC236}">
                <a16:creationId xmlns:a16="http://schemas.microsoft.com/office/drawing/2014/main" id="{D8BCB83C-D226-F52A-EA28-52FB527561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4062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5df0aaad4e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5df0aaad4e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2CDA2ABE-4E03-C623-7284-CD2EEAA79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df0aaad4e_0_83:notes">
            <a:extLst>
              <a:ext uri="{FF2B5EF4-FFF2-40B4-BE49-F238E27FC236}">
                <a16:creationId xmlns:a16="http://schemas.microsoft.com/office/drawing/2014/main" id="{DB58FEE3-9D91-E509-2AE7-51DA4E76AC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df0aaad4e_0_83:notes">
            <a:extLst>
              <a:ext uri="{FF2B5EF4-FFF2-40B4-BE49-F238E27FC236}">
                <a16:creationId xmlns:a16="http://schemas.microsoft.com/office/drawing/2014/main" id="{E9A6A33D-A01D-0EF5-0560-0F64781E72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991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979536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971865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0155005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8788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1151247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7645268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5236525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1443666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7933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497871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customXml" Target="../ink/ink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8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410098" y="1230230"/>
            <a:ext cx="3810000" cy="8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dirty="0" err="1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Perkenalan</a:t>
            </a:r>
            <a:r>
              <a:rPr lang="en" sz="4100" dirty="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&amp; </a:t>
            </a:r>
            <a:r>
              <a:rPr lang="en" sz="4100" dirty="0" err="1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Pembahasan</a:t>
            </a:r>
            <a:r>
              <a:rPr lang="en" sz="4100" dirty="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</a:t>
            </a:r>
            <a:r>
              <a:rPr lang="en" sz="4100" dirty="0" err="1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Sesi</a:t>
            </a:r>
            <a:r>
              <a:rPr lang="en" sz="4100" dirty="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1</a:t>
            </a:r>
            <a:endParaRPr sz="4100" dirty="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28384" y="3076569"/>
            <a:ext cx="304133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By </a:t>
            </a:r>
            <a:r>
              <a:rPr lang="en" sz="1800" dirty="0" err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Welldy</a:t>
            </a:r>
            <a:r>
              <a:rPr lang="en" sz="1800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Rosman</a:t>
            </a:r>
            <a:endParaRPr sz="1800" dirty="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31308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 b="0" i="0" u="none" strike="noStrike" cap="non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Laravel logo - Social media dan logos Icons">
            <a:extLst>
              <a:ext uri="{FF2B5EF4-FFF2-40B4-BE49-F238E27FC236}">
                <a16:creationId xmlns:a16="http://schemas.microsoft.com/office/drawing/2014/main" id="{6CC9B4B6-F4BB-F80F-49CD-BBC7AAAAE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308" y="3587554"/>
            <a:ext cx="1788600" cy="89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ue.js full logo transparent PNG - StickPNG">
            <a:extLst>
              <a:ext uri="{FF2B5EF4-FFF2-40B4-BE49-F238E27FC236}">
                <a16:creationId xmlns:a16="http://schemas.microsoft.com/office/drawing/2014/main" id="{D55E70EA-C950-306D-40D1-B6CD46C0AF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098" y="3576733"/>
            <a:ext cx="1421892" cy="1421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0C33477C-2DFC-A52F-2E72-DD9BB90F7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>
            <a:extLst>
              <a:ext uri="{FF2B5EF4-FFF2-40B4-BE49-F238E27FC236}">
                <a16:creationId xmlns:a16="http://schemas.microsoft.com/office/drawing/2014/main" id="{4D3BD2B4-3FA6-5750-CD36-82467D6B52A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65020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>
            <a:noFill/>
          </a:ln>
        </p:spPr>
      </p:pic>
      <p:pic>
        <p:nvPicPr>
          <p:cNvPr id="92" name="Google Shape;92;p17">
            <a:extLst>
              <a:ext uri="{FF2B5EF4-FFF2-40B4-BE49-F238E27FC236}">
                <a16:creationId xmlns:a16="http://schemas.microsoft.com/office/drawing/2014/main" id="{C254293E-C2FF-4CF7-8D55-2FABC7A05478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375" y="332750"/>
            <a:ext cx="1038225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0" name="Picture 4" descr="19+ Best Personal HTML Templates 2021">
            <a:extLst>
              <a:ext uri="{FF2B5EF4-FFF2-40B4-BE49-F238E27FC236}">
                <a16:creationId xmlns:a16="http://schemas.microsoft.com/office/drawing/2014/main" id="{3BC5B3A9-1731-5A1E-9CCD-B5C4094C3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375" y="717175"/>
            <a:ext cx="5679002" cy="3874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9892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76922851-6E4A-8974-5607-97ADD4DB7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>
            <a:extLst>
              <a:ext uri="{FF2B5EF4-FFF2-40B4-BE49-F238E27FC236}">
                <a16:creationId xmlns:a16="http://schemas.microsoft.com/office/drawing/2014/main" id="{6751E80F-A364-B1FE-F236-B56D17344F8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375" y="332750"/>
            <a:ext cx="1038225" cy="2190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B4D3A03-8D80-D4F0-330C-7FCC627B68C4}"/>
              </a:ext>
            </a:extLst>
          </p:cNvPr>
          <p:cNvSpPr/>
          <p:nvPr/>
        </p:nvSpPr>
        <p:spPr>
          <a:xfrm>
            <a:off x="0" y="1509921"/>
            <a:ext cx="9144000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D" sz="6600" b="1" i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öhne"/>
              </a:rPr>
              <a:t>Pengenalan</a:t>
            </a:r>
            <a:r>
              <a:rPr lang="en-ID" sz="6600" b="1" i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öhne"/>
              </a:rPr>
              <a:t> ERD, </a:t>
            </a:r>
            <a:r>
              <a:rPr lang="en-ID" sz="6600" b="1" i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öhne"/>
              </a:rPr>
              <a:t>Kardinalitas</a:t>
            </a:r>
            <a:r>
              <a:rPr lang="en-ID" sz="6600" b="1" i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öhne"/>
              </a:rPr>
              <a:t>, dan SQL</a:t>
            </a:r>
            <a:endParaRPr lang="en-US" sz="5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57172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C7552E28-0630-1CBC-32C8-156C7CBCF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>
            <a:extLst>
              <a:ext uri="{FF2B5EF4-FFF2-40B4-BE49-F238E27FC236}">
                <a16:creationId xmlns:a16="http://schemas.microsoft.com/office/drawing/2014/main" id="{B04370A3-0562-DFA1-B996-02CF9467843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375" y="332750"/>
            <a:ext cx="1038225" cy="2190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5CF9B5-5CAA-3D61-FE91-CFC101752595}"/>
              </a:ext>
            </a:extLst>
          </p:cNvPr>
          <p:cNvSpPr txBox="1"/>
          <p:nvPr/>
        </p:nvSpPr>
        <p:spPr>
          <a:xfrm>
            <a:off x="6181474" y="149899"/>
            <a:ext cx="2428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32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Pengantar</a:t>
            </a:r>
            <a:endParaRPr lang="en-US" sz="3200" b="1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F2D998-2D2D-4474-A548-D3F6E559F785}"/>
              </a:ext>
            </a:extLst>
          </p:cNvPr>
          <p:cNvSpPr txBox="1"/>
          <p:nvPr/>
        </p:nvSpPr>
        <p:spPr>
          <a:xfrm>
            <a:off x="301375" y="734674"/>
            <a:ext cx="48012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Apa</a:t>
            </a: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itu</a:t>
            </a: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ERD?</a:t>
            </a:r>
            <a:endParaRPr lang="en-ID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just"/>
            <a:endParaRPr lang="en-ID" b="0" i="0" dirty="0">
              <a:solidFill>
                <a:schemeClr val="bg1"/>
              </a:solidFill>
              <a:effectLst/>
              <a:latin typeface="Poppins" pitchFamily="2" charset="77"/>
              <a:cs typeface="Poppins" pitchFamily="2" charset="77"/>
            </a:endParaRPr>
          </a:p>
          <a:p>
            <a:pPr algn="just"/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ERD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singkatan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Entity Relationship Diagram,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merupakan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alat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visual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desain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basis data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menggambarkan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atribut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hubungan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antara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suatu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sistem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aplikasi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pPr algn="just"/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B8FA2-1073-2DDB-881A-01D82DCD4A6E}"/>
              </a:ext>
            </a:extLst>
          </p:cNvPr>
          <p:cNvSpPr txBox="1"/>
          <p:nvPr/>
        </p:nvSpPr>
        <p:spPr>
          <a:xfrm>
            <a:off x="2998330" y="2491739"/>
            <a:ext cx="59831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Mengapa</a:t>
            </a: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ERD </a:t>
            </a:r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penting</a:t>
            </a: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?</a:t>
            </a:r>
          </a:p>
          <a:p>
            <a:pPr algn="just"/>
            <a:endParaRPr lang="en-ID" b="1" i="0" dirty="0">
              <a:solidFill>
                <a:schemeClr val="bg1"/>
              </a:solidFill>
              <a:effectLst/>
              <a:latin typeface="Poppins" pitchFamily="2" charset="77"/>
              <a:cs typeface="Poppins" pitchFamily="2" charset="77"/>
            </a:endParaRPr>
          </a:p>
          <a:p>
            <a:pPr algn="just"/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ERD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langkah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awal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krusial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merancang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basis data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efisien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efektif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membantu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kita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memahami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bagaimana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disimpan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diakses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sistem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pPr algn="just"/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ERD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membantu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mengidentifikasi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semua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elemen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utama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basis data,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sehingga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menghindari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masalah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desain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di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tahap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selanjutnya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641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ADBEE53C-AEAC-D91C-F84F-470C43A1A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>
            <a:extLst>
              <a:ext uri="{FF2B5EF4-FFF2-40B4-BE49-F238E27FC236}">
                <a16:creationId xmlns:a16="http://schemas.microsoft.com/office/drawing/2014/main" id="{4E353706-635E-E80B-E6CA-6689CFCDF6C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375" y="332750"/>
            <a:ext cx="1038225" cy="219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25DA80-8EE5-D29B-E2B2-1F7BE229C56F}"/>
              </a:ext>
            </a:extLst>
          </p:cNvPr>
          <p:cNvSpPr txBox="1"/>
          <p:nvPr/>
        </p:nvSpPr>
        <p:spPr>
          <a:xfrm>
            <a:off x="473839" y="1544825"/>
            <a:ext cx="15392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2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sz="12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(Entities):</a:t>
            </a:r>
            <a:endParaRPr lang="en-US" sz="12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915A0B-8D9D-B70A-F5A2-2D51F040FDFB}"/>
              </a:ext>
            </a:extLst>
          </p:cNvPr>
          <p:cNvSpPr txBox="1"/>
          <p:nvPr/>
        </p:nvSpPr>
        <p:spPr>
          <a:xfrm>
            <a:off x="573206" y="1852602"/>
            <a:ext cx="24201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Setiap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mewakili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objek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akan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disimpan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basis data.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Misalnya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jika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Anda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merancang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basis data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perpustakaan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"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Buku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" dan "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Peminjam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"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dapat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menjadi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dua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  <a:endParaRPr lang="en-US" sz="12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8A21D7-2FBE-3DD7-11CA-94AD64176F0B}"/>
              </a:ext>
            </a:extLst>
          </p:cNvPr>
          <p:cNvSpPr/>
          <p:nvPr/>
        </p:nvSpPr>
        <p:spPr>
          <a:xfrm>
            <a:off x="573206" y="709683"/>
            <a:ext cx="2074460" cy="696035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B010B2-D62E-6EC4-9ADF-EBF26A07C471}"/>
              </a:ext>
            </a:extLst>
          </p:cNvPr>
          <p:cNvSpPr txBox="1"/>
          <p:nvPr/>
        </p:nvSpPr>
        <p:spPr>
          <a:xfrm>
            <a:off x="2993374" y="1852602"/>
            <a:ext cx="24201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Atribut-atribut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karakteristik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tersebut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Mereka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digambarkan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sebagai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oval yang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terhubung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dengan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garis.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Misalnya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"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Buku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",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atribut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mungkin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termasuk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"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Judul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", "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Penulis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", "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Tahun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Terbit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",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dll</a:t>
            </a:r>
            <a:endParaRPr lang="en-US" sz="12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939E7B-D7B7-D7DC-6F8C-E0A01E2254DB}"/>
              </a:ext>
            </a:extLst>
          </p:cNvPr>
          <p:cNvSpPr txBox="1"/>
          <p:nvPr/>
        </p:nvSpPr>
        <p:spPr>
          <a:xfrm>
            <a:off x="5536064" y="1846685"/>
            <a:ext cx="24201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hubungkan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menunjukkan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hubungan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antara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tersebut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Contoh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hubungan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"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Memiliki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"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antara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"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Peminjam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" dan "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Buku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" yang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mengindikasikan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bahwa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seorang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peminjam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dapat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memiliki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beberapa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buku</a:t>
            </a:r>
            <a:r>
              <a:rPr lang="en-ID" sz="12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  <a:endParaRPr lang="en-US" sz="12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D3B94D-F11E-8DB5-DD63-36FD542EBE13}"/>
              </a:ext>
            </a:extLst>
          </p:cNvPr>
          <p:cNvSpPr txBox="1"/>
          <p:nvPr/>
        </p:nvSpPr>
        <p:spPr>
          <a:xfrm>
            <a:off x="2984960" y="1538908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2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Atribut</a:t>
            </a:r>
            <a:r>
              <a:rPr lang="en-ID" sz="12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(Attributes)</a:t>
            </a:r>
            <a:endParaRPr lang="en-US" sz="12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B5865A-F5DF-E6F1-1AB5-33D36FECB534}"/>
              </a:ext>
            </a:extLst>
          </p:cNvPr>
          <p:cNvSpPr txBox="1"/>
          <p:nvPr/>
        </p:nvSpPr>
        <p:spPr>
          <a:xfrm>
            <a:off x="5496081" y="1538908"/>
            <a:ext cx="2286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2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Hubungan</a:t>
            </a:r>
            <a:r>
              <a:rPr lang="en-ID" sz="12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(Relationships)</a:t>
            </a:r>
            <a:endParaRPr lang="en-US" sz="12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4A156A-6F98-E632-E6BC-0FA358703E65}"/>
              </a:ext>
            </a:extLst>
          </p:cNvPr>
          <p:cNvSpPr txBox="1"/>
          <p:nvPr/>
        </p:nvSpPr>
        <p:spPr>
          <a:xfrm>
            <a:off x="361666" y="4114953"/>
            <a:ext cx="887786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Biasanya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ditempatkan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di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ujung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garis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hubungan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menunjukkan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berapa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banyak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terlibat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hubungan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tersebut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Kardinalitas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dapat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berupa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"1" (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satu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), "0..1" (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nol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hingga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satu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), "0..N" (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nol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hingga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banyak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),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"1..N" (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satu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hingga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banyak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)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tergantung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pada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seberapa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banyak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entitas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dapat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terlibat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hubungan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tersebut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5D053B-DB1E-E4ED-6861-31528A1E6A05}"/>
              </a:ext>
            </a:extLst>
          </p:cNvPr>
          <p:cNvSpPr txBox="1"/>
          <p:nvPr/>
        </p:nvSpPr>
        <p:spPr>
          <a:xfrm>
            <a:off x="473839" y="3836179"/>
            <a:ext cx="26793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Kardinalitas</a:t>
            </a: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(Cardinality):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7B09E95-50B6-F8A7-D200-75F74E95F682}"/>
              </a:ext>
            </a:extLst>
          </p:cNvPr>
          <p:cNvSpPr/>
          <p:nvPr/>
        </p:nvSpPr>
        <p:spPr>
          <a:xfrm>
            <a:off x="2993374" y="576017"/>
            <a:ext cx="2074460" cy="829701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93E7648-1140-33DA-5C92-3800D2D43C3F}"/>
              </a:ext>
            </a:extLst>
          </p:cNvPr>
          <p:cNvCxnSpPr/>
          <p:nvPr/>
        </p:nvCxnSpPr>
        <p:spPr>
          <a:xfrm>
            <a:off x="3153226" y="3973108"/>
            <a:ext cx="2857309" cy="0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Diamond 19">
            <a:extLst>
              <a:ext uri="{FF2B5EF4-FFF2-40B4-BE49-F238E27FC236}">
                <a16:creationId xmlns:a16="http://schemas.microsoft.com/office/drawing/2014/main" id="{C3ECC591-E70F-38B8-4072-06A4B4B440B2}"/>
              </a:ext>
            </a:extLst>
          </p:cNvPr>
          <p:cNvSpPr/>
          <p:nvPr/>
        </p:nvSpPr>
        <p:spPr>
          <a:xfrm>
            <a:off x="5623473" y="332750"/>
            <a:ext cx="2245349" cy="1117874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653906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C2439E0C-639B-8741-D43D-5C83DB4B9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>
            <a:extLst>
              <a:ext uri="{FF2B5EF4-FFF2-40B4-BE49-F238E27FC236}">
                <a16:creationId xmlns:a16="http://schemas.microsoft.com/office/drawing/2014/main" id="{E5C04F98-9EF2-EFD0-8C5B-27A3D30F6C8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375" y="332750"/>
            <a:ext cx="1038225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Membuat ERD Untuk Pemesanan Tiket Pesawat - Tiara Sandra Dewi-IF22D - Medium">
            <a:extLst>
              <a:ext uri="{FF2B5EF4-FFF2-40B4-BE49-F238E27FC236}">
                <a16:creationId xmlns:a16="http://schemas.microsoft.com/office/drawing/2014/main" id="{00791A41-EF7D-BEF0-0DC4-35648E2D7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3011" y="797097"/>
            <a:ext cx="4971813" cy="3788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480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F6AD8-50ED-E328-0AFB-0E6D9AA651D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97503" y="198840"/>
            <a:ext cx="3279348" cy="55178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KARDINALITAS 1 to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8C34F2-2E4F-B4A0-8150-6436587352FA}"/>
              </a:ext>
            </a:extLst>
          </p:cNvPr>
          <p:cNvSpPr/>
          <p:nvPr/>
        </p:nvSpPr>
        <p:spPr>
          <a:xfrm>
            <a:off x="559558" y="1760561"/>
            <a:ext cx="1665027" cy="6960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PEGAWAI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D69966-FDCC-A713-E2A9-4C620B4697EB}"/>
              </a:ext>
            </a:extLst>
          </p:cNvPr>
          <p:cNvSpPr/>
          <p:nvPr/>
        </p:nvSpPr>
        <p:spPr>
          <a:xfrm>
            <a:off x="6730621" y="1746913"/>
            <a:ext cx="1665027" cy="6960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DATA KTP</a:t>
            </a:r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BD2AAFEC-9D95-E8FF-92C4-364CD6807FE9}"/>
              </a:ext>
            </a:extLst>
          </p:cNvPr>
          <p:cNvSpPr/>
          <p:nvPr/>
        </p:nvSpPr>
        <p:spPr>
          <a:xfrm>
            <a:off x="3601070" y="2119610"/>
            <a:ext cx="1801504" cy="1288861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MEMILIKI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2D3E626-7A53-D1E4-F950-D1E90AD3CE59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2224585" y="2108579"/>
            <a:ext cx="1376485" cy="65546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DA7D30C-3366-9E97-63E5-DFD493722FDF}"/>
              </a:ext>
            </a:extLst>
          </p:cNvPr>
          <p:cNvCxnSpPr>
            <a:cxnSpLocks/>
            <a:stCxn id="8" idx="3"/>
            <a:endCxn id="6" idx="1"/>
          </p:cNvCxnSpPr>
          <p:nvPr/>
        </p:nvCxnSpPr>
        <p:spPr>
          <a:xfrm flipV="1">
            <a:off x="5402574" y="2094931"/>
            <a:ext cx="1328047" cy="66911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D4C670F7-8687-1E44-53A6-F30DD6E409E7}"/>
              </a:ext>
            </a:extLst>
          </p:cNvPr>
          <p:cNvSpPr/>
          <p:nvPr/>
        </p:nvSpPr>
        <p:spPr>
          <a:xfrm>
            <a:off x="1753738" y="801001"/>
            <a:ext cx="1352266" cy="52448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NIP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9770C21-5C17-DA1D-609F-E358EBEB5FE9}"/>
              </a:ext>
            </a:extLst>
          </p:cNvPr>
          <p:cNvSpPr/>
          <p:nvPr/>
        </p:nvSpPr>
        <p:spPr>
          <a:xfrm>
            <a:off x="5847498" y="750627"/>
            <a:ext cx="1352266" cy="52448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E9DDCDB-E08F-9DAD-84E2-4E5DC628372C}"/>
              </a:ext>
            </a:extLst>
          </p:cNvPr>
          <p:cNvCxnSpPr>
            <a:cxnSpLocks/>
            <a:stCxn id="5" idx="0"/>
            <a:endCxn id="16" idx="4"/>
          </p:cNvCxnSpPr>
          <p:nvPr/>
        </p:nvCxnSpPr>
        <p:spPr>
          <a:xfrm flipV="1">
            <a:off x="1392072" y="1325490"/>
            <a:ext cx="1037799" cy="43507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3034DC1-0DE7-7002-BD75-801AB8C7A55A}"/>
              </a:ext>
            </a:extLst>
          </p:cNvPr>
          <p:cNvCxnSpPr>
            <a:cxnSpLocks/>
            <a:stCxn id="18" idx="4"/>
            <a:endCxn id="6" idx="0"/>
          </p:cNvCxnSpPr>
          <p:nvPr/>
        </p:nvCxnSpPr>
        <p:spPr>
          <a:xfrm>
            <a:off x="6523631" y="1275116"/>
            <a:ext cx="1039504" cy="47179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361F9113-4E3F-3BB9-660B-D5D6160284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981336"/>
              </p:ext>
            </p:extLst>
          </p:nvPr>
        </p:nvGraphicFramePr>
        <p:xfrm>
          <a:off x="528851" y="2688379"/>
          <a:ext cx="1901020" cy="2225040"/>
        </p:xfrm>
        <a:graphic>
          <a:graphicData uri="http://schemas.openxmlformats.org/drawingml/2006/table">
            <a:tbl>
              <a:tblPr firstRow="1" bandRow="1">
                <a:tableStyleId>{C345AF22-1F03-457D-9EB6-3A61979BD9D7}</a:tableStyleId>
              </a:tblPr>
              <a:tblGrid>
                <a:gridCol w="1901020">
                  <a:extLst>
                    <a:ext uri="{9D8B030D-6E8A-4147-A177-3AD203B41FA5}">
                      <a16:colId xmlns:a16="http://schemas.microsoft.com/office/drawing/2014/main" val="1012330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Pegawai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854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Pegawai_id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1570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NIP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119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Jabatan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839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Gaji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89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Ktp_id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9784399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05FDC41F-6283-C282-98FC-86529B0299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8948851"/>
              </p:ext>
            </p:extLst>
          </p:nvPr>
        </p:nvGraphicFramePr>
        <p:xfrm>
          <a:off x="6612624" y="2739360"/>
          <a:ext cx="1901020" cy="1854200"/>
        </p:xfrm>
        <a:graphic>
          <a:graphicData uri="http://schemas.openxmlformats.org/drawingml/2006/table">
            <a:tbl>
              <a:tblPr firstRow="1" bandRow="1">
                <a:tableStyleId>{C345AF22-1F03-457D-9EB6-3A61979BD9D7}</a:tableStyleId>
              </a:tblPr>
              <a:tblGrid>
                <a:gridCol w="1901020">
                  <a:extLst>
                    <a:ext uri="{9D8B030D-6E8A-4147-A177-3AD203B41FA5}">
                      <a16:colId xmlns:a16="http://schemas.microsoft.com/office/drawing/2014/main" val="1012330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KTP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854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Ktp_id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1570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NIK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119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Nama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839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Alamat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89894"/>
                  </a:ext>
                </a:extLst>
              </a:tr>
            </a:tbl>
          </a:graphicData>
        </a:graphic>
      </p:graphicFrame>
      <p:sp>
        <p:nvSpPr>
          <p:cNvPr id="31" name="Oval 30">
            <a:extLst>
              <a:ext uri="{FF2B5EF4-FFF2-40B4-BE49-F238E27FC236}">
                <a16:creationId xmlns:a16="http://schemas.microsoft.com/office/drawing/2014/main" id="{04AAFE16-3AD0-7A24-B0B3-2AAA996D70E6}"/>
              </a:ext>
            </a:extLst>
          </p:cNvPr>
          <p:cNvSpPr/>
          <p:nvPr/>
        </p:nvSpPr>
        <p:spPr>
          <a:xfrm>
            <a:off x="4648882" y="1340904"/>
            <a:ext cx="1042236" cy="404241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NIP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DBB489D-799A-3F0B-DC5F-5B4ECCD0AB32}"/>
              </a:ext>
            </a:extLst>
          </p:cNvPr>
          <p:cNvCxnSpPr>
            <a:cxnSpLocks/>
            <a:stCxn id="8" idx="0"/>
            <a:endCxn id="31" idx="4"/>
          </p:cNvCxnSpPr>
          <p:nvPr/>
        </p:nvCxnSpPr>
        <p:spPr>
          <a:xfrm flipV="1">
            <a:off x="4501822" y="1745145"/>
            <a:ext cx="668178" cy="37446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958481DE-DC96-1782-5CE5-9B2BD1149A68}"/>
              </a:ext>
            </a:extLst>
          </p:cNvPr>
          <p:cNvSpPr/>
          <p:nvPr/>
        </p:nvSpPr>
        <p:spPr>
          <a:xfrm>
            <a:off x="3381854" y="1358068"/>
            <a:ext cx="1002541" cy="388845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NIK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C2CA2F4-10F0-102F-B10C-D3AE68CDFA03}"/>
              </a:ext>
            </a:extLst>
          </p:cNvPr>
          <p:cNvCxnSpPr>
            <a:cxnSpLocks/>
            <a:stCxn id="33" idx="4"/>
            <a:endCxn id="8" idx="0"/>
          </p:cNvCxnSpPr>
          <p:nvPr/>
        </p:nvCxnSpPr>
        <p:spPr>
          <a:xfrm>
            <a:off x="3883125" y="1746913"/>
            <a:ext cx="618697" cy="37269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A31848ED-AE50-FBB0-F84D-F5D55E8CDF16}"/>
              </a:ext>
            </a:extLst>
          </p:cNvPr>
          <p:cNvSpPr/>
          <p:nvPr/>
        </p:nvSpPr>
        <p:spPr>
          <a:xfrm>
            <a:off x="528851" y="618565"/>
            <a:ext cx="5162267" cy="2225041"/>
          </a:xfrm>
          <a:custGeom>
            <a:avLst/>
            <a:gdLst>
              <a:gd name="connsiteX0" fmla="*/ 0 w 5162267"/>
              <a:gd name="connsiteY0" fmla="*/ 0 h 2225041"/>
              <a:gd name="connsiteX1" fmla="*/ 5162267 w 5162267"/>
              <a:gd name="connsiteY1" fmla="*/ 0 h 2225041"/>
              <a:gd name="connsiteX2" fmla="*/ 5162267 w 5162267"/>
              <a:gd name="connsiteY2" fmla="*/ 2225041 h 2225041"/>
              <a:gd name="connsiteX3" fmla="*/ 0 w 5162267"/>
              <a:gd name="connsiteY3" fmla="*/ 2225041 h 2225041"/>
              <a:gd name="connsiteX4" fmla="*/ 0 w 5162267"/>
              <a:gd name="connsiteY4" fmla="*/ 0 h 2225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62267" h="2225041" extrusionOk="0">
                <a:moveTo>
                  <a:pt x="0" y="0"/>
                </a:moveTo>
                <a:cubicBezTo>
                  <a:pt x="2302605" y="118645"/>
                  <a:pt x="2976336" y="116012"/>
                  <a:pt x="5162267" y="0"/>
                </a:cubicBezTo>
                <a:cubicBezTo>
                  <a:pt x="5029385" y="603881"/>
                  <a:pt x="5247218" y="1473493"/>
                  <a:pt x="5162267" y="2225041"/>
                </a:cubicBezTo>
                <a:cubicBezTo>
                  <a:pt x="4543786" y="2359641"/>
                  <a:pt x="2329136" y="2067845"/>
                  <a:pt x="0" y="2225041"/>
                </a:cubicBezTo>
                <a:cubicBezTo>
                  <a:pt x="-20187" y="1917602"/>
                  <a:pt x="-152480" y="1030371"/>
                  <a:pt x="0" y="0"/>
                </a:cubicBezTo>
                <a:close/>
              </a:path>
            </a:pathLst>
          </a:custGeom>
          <a:noFill/>
          <a:ln>
            <a:solidFill>
              <a:srgbClr val="FFFF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BA1EB25-796A-590A-FBB0-9CD1447C063E}"/>
              </a:ext>
            </a:extLst>
          </p:cNvPr>
          <p:cNvSpPr/>
          <p:nvPr/>
        </p:nvSpPr>
        <p:spPr>
          <a:xfrm>
            <a:off x="3381854" y="417545"/>
            <a:ext cx="5162267" cy="2742514"/>
          </a:xfrm>
          <a:custGeom>
            <a:avLst/>
            <a:gdLst>
              <a:gd name="connsiteX0" fmla="*/ 0 w 5162267"/>
              <a:gd name="connsiteY0" fmla="*/ 0 h 2742514"/>
              <a:gd name="connsiteX1" fmla="*/ 5162267 w 5162267"/>
              <a:gd name="connsiteY1" fmla="*/ 0 h 2742514"/>
              <a:gd name="connsiteX2" fmla="*/ 5162267 w 5162267"/>
              <a:gd name="connsiteY2" fmla="*/ 2742514 h 2742514"/>
              <a:gd name="connsiteX3" fmla="*/ 0 w 5162267"/>
              <a:gd name="connsiteY3" fmla="*/ 2742514 h 2742514"/>
              <a:gd name="connsiteX4" fmla="*/ 0 w 5162267"/>
              <a:gd name="connsiteY4" fmla="*/ 0 h 2742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62267" h="2742514" extrusionOk="0">
                <a:moveTo>
                  <a:pt x="0" y="0"/>
                </a:moveTo>
                <a:cubicBezTo>
                  <a:pt x="2302605" y="118645"/>
                  <a:pt x="2976336" y="116012"/>
                  <a:pt x="5162267" y="0"/>
                </a:cubicBezTo>
                <a:cubicBezTo>
                  <a:pt x="5029385" y="324714"/>
                  <a:pt x="5247218" y="2266548"/>
                  <a:pt x="5162267" y="2742514"/>
                </a:cubicBezTo>
                <a:cubicBezTo>
                  <a:pt x="4543786" y="2877114"/>
                  <a:pt x="2329136" y="2585318"/>
                  <a:pt x="0" y="2742514"/>
                </a:cubicBezTo>
                <a:cubicBezTo>
                  <a:pt x="-20187" y="1669894"/>
                  <a:pt x="-152480" y="1015522"/>
                  <a:pt x="0" y="0"/>
                </a:cubicBezTo>
                <a:close/>
              </a:path>
            </a:pathLst>
          </a:custGeom>
          <a:noFill/>
          <a:ln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007080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BE58F1-F546-28BA-F085-DB213F45E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5BDD9-D14E-D300-AAA3-947DB86CC66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97503" y="198840"/>
            <a:ext cx="3585622" cy="55178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KARDINALITAS M to 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558CD7-B5A5-C62A-7113-0E1F216D4188}"/>
              </a:ext>
            </a:extLst>
          </p:cNvPr>
          <p:cNvSpPr/>
          <p:nvPr/>
        </p:nvSpPr>
        <p:spPr>
          <a:xfrm>
            <a:off x="559558" y="1760561"/>
            <a:ext cx="1665027" cy="6960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BARANG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D5090B-766F-CB57-C6C3-D2D2EC6B7C6D}"/>
              </a:ext>
            </a:extLst>
          </p:cNvPr>
          <p:cNvSpPr/>
          <p:nvPr/>
        </p:nvSpPr>
        <p:spPr>
          <a:xfrm>
            <a:off x="6730621" y="1746913"/>
            <a:ext cx="1665027" cy="6960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STRUK/TRANSAKSI</a:t>
            </a:r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C9A78957-F3B1-B7EC-CB9A-B863A5B4D1AC}"/>
              </a:ext>
            </a:extLst>
          </p:cNvPr>
          <p:cNvSpPr/>
          <p:nvPr/>
        </p:nvSpPr>
        <p:spPr>
          <a:xfrm>
            <a:off x="3601070" y="2119610"/>
            <a:ext cx="1801504" cy="1288861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MEMILIKI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6159B-F949-529A-5997-ED48E3058202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2224585" y="2108579"/>
            <a:ext cx="1376485" cy="65546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58D7D51-E434-B945-418A-5BDF5C0DC50A}"/>
              </a:ext>
            </a:extLst>
          </p:cNvPr>
          <p:cNvCxnSpPr>
            <a:cxnSpLocks/>
            <a:stCxn id="8" idx="3"/>
            <a:endCxn id="6" idx="1"/>
          </p:cNvCxnSpPr>
          <p:nvPr/>
        </p:nvCxnSpPr>
        <p:spPr>
          <a:xfrm flipV="1">
            <a:off x="5402574" y="2094931"/>
            <a:ext cx="1328047" cy="66911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D1D4FC76-6BE6-FCBB-2E80-BAB1652775F1}"/>
              </a:ext>
            </a:extLst>
          </p:cNvPr>
          <p:cNvSpPr/>
          <p:nvPr/>
        </p:nvSpPr>
        <p:spPr>
          <a:xfrm>
            <a:off x="1753738" y="801001"/>
            <a:ext cx="1352266" cy="52448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Barang_id</a:t>
            </a:r>
            <a:endParaRPr lang="en-US" sz="11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9A061CB-5D62-33EC-5968-577F6B57F2C6}"/>
              </a:ext>
            </a:extLst>
          </p:cNvPr>
          <p:cNvSpPr/>
          <p:nvPr/>
        </p:nvSpPr>
        <p:spPr>
          <a:xfrm>
            <a:off x="5847498" y="750627"/>
            <a:ext cx="1352266" cy="52448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Transaksi</a:t>
            </a:r>
            <a:r>
              <a:rPr lang="en-US" sz="1200" dirty="0" err="1"/>
              <a:t>_id</a:t>
            </a:r>
            <a:endParaRPr lang="en-US" sz="120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F6590A3-22E2-B6B7-49C7-56C39E91EC84}"/>
              </a:ext>
            </a:extLst>
          </p:cNvPr>
          <p:cNvCxnSpPr>
            <a:cxnSpLocks/>
            <a:stCxn id="5" idx="0"/>
            <a:endCxn id="16" idx="4"/>
          </p:cNvCxnSpPr>
          <p:nvPr/>
        </p:nvCxnSpPr>
        <p:spPr>
          <a:xfrm flipV="1">
            <a:off x="1392072" y="1325490"/>
            <a:ext cx="1037799" cy="43507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1CF706D-8DFE-2CCC-999F-3630C0272F12}"/>
              </a:ext>
            </a:extLst>
          </p:cNvPr>
          <p:cNvCxnSpPr>
            <a:cxnSpLocks/>
            <a:stCxn id="18" idx="4"/>
            <a:endCxn id="6" idx="0"/>
          </p:cNvCxnSpPr>
          <p:nvPr/>
        </p:nvCxnSpPr>
        <p:spPr>
          <a:xfrm>
            <a:off x="6523631" y="1275116"/>
            <a:ext cx="1039504" cy="47179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F850A751-9F84-76DF-5BF2-2CAFFA90E2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9369890"/>
              </p:ext>
            </p:extLst>
          </p:nvPr>
        </p:nvGraphicFramePr>
        <p:xfrm>
          <a:off x="528851" y="2688379"/>
          <a:ext cx="1901020" cy="1483360"/>
        </p:xfrm>
        <a:graphic>
          <a:graphicData uri="http://schemas.openxmlformats.org/drawingml/2006/table">
            <a:tbl>
              <a:tblPr firstRow="1" bandRow="1">
                <a:tableStyleId>{C345AF22-1F03-457D-9EB6-3A61979BD9D7}</a:tableStyleId>
              </a:tblPr>
              <a:tblGrid>
                <a:gridCol w="1901020">
                  <a:extLst>
                    <a:ext uri="{9D8B030D-6E8A-4147-A177-3AD203B41FA5}">
                      <a16:colId xmlns:a16="http://schemas.microsoft.com/office/drawing/2014/main" val="1012330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barang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854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barang_id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1570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Nama_barang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119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harga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839363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6AC7534A-22F0-6EC0-696C-D181EBE948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54922"/>
              </p:ext>
            </p:extLst>
          </p:nvPr>
        </p:nvGraphicFramePr>
        <p:xfrm>
          <a:off x="6612624" y="2739360"/>
          <a:ext cx="1901020" cy="1483360"/>
        </p:xfrm>
        <a:graphic>
          <a:graphicData uri="http://schemas.openxmlformats.org/drawingml/2006/table">
            <a:tbl>
              <a:tblPr firstRow="1" bandRow="1">
                <a:tableStyleId>{C345AF22-1F03-457D-9EB6-3A61979BD9D7}</a:tableStyleId>
              </a:tblPr>
              <a:tblGrid>
                <a:gridCol w="1901020">
                  <a:extLst>
                    <a:ext uri="{9D8B030D-6E8A-4147-A177-3AD203B41FA5}">
                      <a16:colId xmlns:a16="http://schemas.microsoft.com/office/drawing/2014/main" val="1012330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transaksi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854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Transaksi_id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1570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119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Tanggal_transaksi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839363"/>
                  </a:ext>
                </a:extLst>
              </a:tr>
            </a:tbl>
          </a:graphicData>
        </a:graphic>
      </p:graphicFrame>
      <p:sp>
        <p:nvSpPr>
          <p:cNvPr id="31" name="Oval 30">
            <a:extLst>
              <a:ext uri="{FF2B5EF4-FFF2-40B4-BE49-F238E27FC236}">
                <a16:creationId xmlns:a16="http://schemas.microsoft.com/office/drawing/2014/main" id="{9034C489-A38C-8A25-B4D1-C6E396BB56BD}"/>
              </a:ext>
            </a:extLst>
          </p:cNvPr>
          <p:cNvSpPr/>
          <p:nvPr/>
        </p:nvSpPr>
        <p:spPr>
          <a:xfrm>
            <a:off x="4648882" y="1340904"/>
            <a:ext cx="1042236" cy="404241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Transaksi_id</a:t>
            </a:r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41035F1-DE0D-3912-7B6B-138CAC8CA143}"/>
              </a:ext>
            </a:extLst>
          </p:cNvPr>
          <p:cNvCxnSpPr>
            <a:cxnSpLocks/>
            <a:stCxn id="8" idx="0"/>
            <a:endCxn id="31" idx="4"/>
          </p:cNvCxnSpPr>
          <p:nvPr/>
        </p:nvCxnSpPr>
        <p:spPr>
          <a:xfrm flipV="1">
            <a:off x="4501822" y="1745145"/>
            <a:ext cx="668178" cy="37446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8CFC68F6-56D2-A0BB-0899-CEBA1217B6EA}"/>
              </a:ext>
            </a:extLst>
          </p:cNvPr>
          <p:cNvSpPr/>
          <p:nvPr/>
        </p:nvSpPr>
        <p:spPr>
          <a:xfrm>
            <a:off x="3381854" y="1358068"/>
            <a:ext cx="1002541" cy="388845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Barang_id</a:t>
            </a:r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AE75377-49D8-8C7C-A121-B7E1B34C5D6F}"/>
              </a:ext>
            </a:extLst>
          </p:cNvPr>
          <p:cNvCxnSpPr>
            <a:cxnSpLocks/>
            <a:stCxn id="33" idx="4"/>
            <a:endCxn id="8" idx="0"/>
          </p:cNvCxnSpPr>
          <p:nvPr/>
        </p:nvCxnSpPr>
        <p:spPr>
          <a:xfrm>
            <a:off x="3883125" y="1746913"/>
            <a:ext cx="618697" cy="37269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17EA059A-B44C-75E5-18AD-5FACBD84807D}"/>
              </a:ext>
            </a:extLst>
          </p:cNvPr>
          <p:cNvSpPr/>
          <p:nvPr/>
        </p:nvSpPr>
        <p:spPr>
          <a:xfrm>
            <a:off x="3274862" y="1084781"/>
            <a:ext cx="2465644" cy="2452806"/>
          </a:xfrm>
          <a:custGeom>
            <a:avLst/>
            <a:gdLst>
              <a:gd name="connsiteX0" fmla="*/ 0 w 2465644"/>
              <a:gd name="connsiteY0" fmla="*/ 0 h 2452806"/>
              <a:gd name="connsiteX1" fmla="*/ 2465644 w 2465644"/>
              <a:gd name="connsiteY1" fmla="*/ 0 h 2452806"/>
              <a:gd name="connsiteX2" fmla="*/ 2465644 w 2465644"/>
              <a:gd name="connsiteY2" fmla="*/ 2452806 h 2452806"/>
              <a:gd name="connsiteX3" fmla="*/ 0 w 2465644"/>
              <a:gd name="connsiteY3" fmla="*/ 2452806 h 2452806"/>
              <a:gd name="connsiteX4" fmla="*/ 0 w 2465644"/>
              <a:gd name="connsiteY4" fmla="*/ 0 h 2452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5644" h="2452806" extrusionOk="0">
                <a:moveTo>
                  <a:pt x="0" y="0"/>
                </a:moveTo>
                <a:cubicBezTo>
                  <a:pt x="783614" y="118645"/>
                  <a:pt x="1700368" y="116012"/>
                  <a:pt x="2465644" y="0"/>
                </a:cubicBezTo>
                <a:cubicBezTo>
                  <a:pt x="2332762" y="425386"/>
                  <a:pt x="2550595" y="1665415"/>
                  <a:pt x="2465644" y="2452806"/>
                </a:cubicBezTo>
                <a:cubicBezTo>
                  <a:pt x="2097286" y="2587406"/>
                  <a:pt x="974502" y="2295610"/>
                  <a:pt x="0" y="2452806"/>
                </a:cubicBezTo>
                <a:cubicBezTo>
                  <a:pt x="-20187" y="1908059"/>
                  <a:pt x="-152480" y="510520"/>
                  <a:pt x="0" y="0"/>
                </a:cubicBezTo>
                <a:close/>
              </a:path>
            </a:pathLst>
          </a:custGeom>
          <a:noFill/>
          <a:ln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47CCA2-0DBE-3574-0702-669BB3DAE942}"/>
              </a:ext>
            </a:extLst>
          </p:cNvPr>
          <p:cNvSpPr txBox="1"/>
          <p:nvPr/>
        </p:nvSpPr>
        <p:spPr>
          <a:xfrm>
            <a:off x="6323758" y="1800801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79A914-932B-745C-A4E6-7F7DC768B23E}"/>
              </a:ext>
            </a:extLst>
          </p:cNvPr>
          <p:cNvSpPr txBox="1"/>
          <p:nvPr/>
        </p:nvSpPr>
        <p:spPr>
          <a:xfrm>
            <a:off x="2273442" y="1816647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3193053-9C30-7D30-8178-935A5103F9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352417"/>
              </p:ext>
            </p:extLst>
          </p:nvPr>
        </p:nvGraphicFramePr>
        <p:xfrm>
          <a:off x="3551312" y="3537586"/>
          <a:ext cx="1901020" cy="1483360"/>
        </p:xfrm>
        <a:graphic>
          <a:graphicData uri="http://schemas.openxmlformats.org/drawingml/2006/table">
            <a:tbl>
              <a:tblPr firstRow="1" bandRow="1">
                <a:tableStyleId>{C345AF22-1F03-457D-9EB6-3A61979BD9D7}</a:tableStyleId>
              </a:tblPr>
              <a:tblGrid>
                <a:gridCol w="1901020">
                  <a:extLst>
                    <a:ext uri="{9D8B030D-6E8A-4147-A177-3AD203B41FA5}">
                      <a16:colId xmlns:a16="http://schemas.microsoft.com/office/drawing/2014/main" val="1012330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Transaksi_detail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854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Transaksi_id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1570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Barang_id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119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qty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8393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3049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FA681-AEE2-3618-5F40-786DEA4C6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BBBA0-FCF4-45C1-8458-A5ED942DA13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97503" y="198840"/>
            <a:ext cx="3585622" cy="55178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KARDINALITAS 1to 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8CE49D-E244-4DEE-1CB0-F7ED7772F707}"/>
              </a:ext>
            </a:extLst>
          </p:cNvPr>
          <p:cNvSpPr/>
          <p:nvPr/>
        </p:nvSpPr>
        <p:spPr>
          <a:xfrm>
            <a:off x="559558" y="1760561"/>
            <a:ext cx="1665027" cy="6960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kelas</a:t>
            </a:r>
            <a:endParaRPr lang="en-US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F5CFD1-E1A8-55A3-852F-DF864247A7EB}"/>
              </a:ext>
            </a:extLst>
          </p:cNvPr>
          <p:cNvSpPr/>
          <p:nvPr/>
        </p:nvSpPr>
        <p:spPr>
          <a:xfrm>
            <a:off x="6730621" y="1746913"/>
            <a:ext cx="1665027" cy="6960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siswa</a:t>
            </a:r>
            <a:endParaRPr lang="en-US" sz="1200" dirty="0"/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D518E212-B3DD-8033-ED9B-83949C06B2C0}"/>
              </a:ext>
            </a:extLst>
          </p:cNvPr>
          <p:cNvSpPr/>
          <p:nvPr/>
        </p:nvSpPr>
        <p:spPr>
          <a:xfrm>
            <a:off x="3601070" y="2119610"/>
            <a:ext cx="1801504" cy="1288861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MEMILIKI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4689E07-2CFF-9837-21B7-A60E36E6F286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2224585" y="2108579"/>
            <a:ext cx="1376485" cy="65546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4741AD0-49F4-67F2-82D0-0D0CA026558C}"/>
              </a:ext>
            </a:extLst>
          </p:cNvPr>
          <p:cNvCxnSpPr>
            <a:cxnSpLocks/>
            <a:stCxn id="8" idx="3"/>
            <a:endCxn id="6" idx="1"/>
          </p:cNvCxnSpPr>
          <p:nvPr/>
        </p:nvCxnSpPr>
        <p:spPr>
          <a:xfrm flipV="1">
            <a:off x="5402574" y="2094931"/>
            <a:ext cx="1328047" cy="66911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BE5CB3C9-22CA-D0E4-7CE0-F1A1F96DF164}"/>
              </a:ext>
            </a:extLst>
          </p:cNvPr>
          <p:cNvSpPr/>
          <p:nvPr/>
        </p:nvSpPr>
        <p:spPr>
          <a:xfrm>
            <a:off x="1753738" y="801001"/>
            <a:ext cx="1352266" cy="52448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kelas_id</a:t>
            </a:r>
            <a:endParaRPr lang="en-US" sz="11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33B88A7-3329-BB1C-0344-F65A91577EC2}"/>
              </a:ext>
            </a:extLst>
          </p:cNvPr>
          <p:cNvSpPr/>
          <p:nvPr/>
        </p:nvSpPr>
        <p:spPr>
          <a:xfrm>
            <a:off x="5847498" y="750627"/>
            <a:ext cx="1352266" cy="52448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siswa_id</a:t>
            </a:r>
            <a:endParaRPr lang="en-US" sz="120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A7247E5-8121-0997-2292-45FA48227CA9}"/>
              </a:ext>
            </a:extLst>
          </p:cNvPr>
          <p:cNvCxnSpPr>
            <a:cxnSpLocks/>
            <a:stCxn id="5" idx="0"/>
            <a:endCxn id="16" idx="4"/>
          </p:cNvCxnSpPr>
          <p:nvPr/>
        </p:nvCxnSpPr>
        <p:spPr>
          <a:xfrm flipV="1">
            <a:off x="1392072" y="1325490"/>
            <a:ext cx="1037799" cy="43507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933CE24-D62F-F9AB-C303-65480E517F31}"/>
              </a:ext>
            </a:extLst>
          </p:cNvPr>
          <p:cNvCxnSpPr>
            <a:cxnSpLocks/>
            <a:stCxn id="18" idx="4"/>
            <a:endCxn id="6" idx="0"/>
          </p:cNvCxnSpPr>
          <p:nvPr/>
        </p:nvCxnSpPr>
        <p:spPr>
          <a:xfrm>
            <a:off x="6523631" y="1275116"/>
            <a:ext cx="1039504" cy="47179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B80AB77D-AC66-307A-920B-82F5C7DCB3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81662"/>
              </p:ext>
            </p:extLst>
          </p:nvPr>
        </p:nvGraphicFramePr>
        <p:xfrm>
          <a:off x="528851" y="2688379"/>
          <a:ext cx="1901020" cy="1483360"/>
        </p:xfrm>
        <a:graphic>
          <a:graphicData uri="http://schemas.openxmlformats.org/drawingml/2006/table">
            <a:tbl>
              <a:tblPr firstRow="1" bandRow="1">
                <a:tableStyleId>{C345AF22-1F03-457D-9EB6-3A61979BD9D7}</a:tableStyleId>
              </a:tblPr>
              <a:tblGrid>
                <a:gridCol w="1901020">
                  <a:extLst>
                    <a:ext uri="{9D8B030D-6E8A-4147-A177-3AD203B41FA5}">
                      <a16:colId xmlns:a16="http://schemas.microsoft.com/office/drawing/2014/main" val="1012330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kelas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854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kelas_id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1570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nama_kelas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119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tahun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839363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18E9B26E-A128-737B-3E24-2DD09975E4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610171"/>
              </p:ext>
            </p:extLst>
          </p:nvPr>
        </p:nvGraphicFramePr>
        <p:xfrm>
          <a:off x="6612624" y="2739360"/>
          <a:ext cx="1901020" cy="1854200"/>
        </p:xfrm>
        <a:graphic>
          <a:graphicData uri="http://schemas.openxmlformats.org/drawingml/2006/table">
            <a:tbl>
              <a:tblPr firstRow="1" bandRow="1">
                <a:tableStyleId>{C345AF22-1F03-457D-9EB6-3A61979BD9D7}</a:tableStyleId>
              </a:tblPr>
              <a:tblGrid>
                <a:gridCol w="1901020">
                  <a:extLst>
                    <a:ext uri="{9D8B030D-6E8A-4147-A177-3AD203B41FA5}">
                      <a16:colId xmlns:a16="http://schemas.microsoft.com/office/drawing/2014/main" val="1012330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siswa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854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siswa_id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1570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nama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119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Alamat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839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Kelas_id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5996713"/>
                  </a:ext>
                </a:extLst>
              </a:tr>
            </a:tbl>
          </a:graphicData>
        </a:graphic>
      </p:graphicFrame>
      <p:sp>
        <p:nvSpPr>
          <p:cNvPr id="31" name="Oval 30">
            <a:extLst>
              <a:ext uri="{FF2B5EF4-FFF2-40B4-BE49-F238E27FC236}">
                <a16:creationId xmlns:a16="http://schemas.microsoft.com/office/drawing/2014/main" id="{281E1D17-B949-E119-77F2-38CC7914F980}"/>
              </a:ext>
            </a:extLst>
          </p:cNvPr>
          <p:cNvSpPr/>
          <p:nvPr/>
        </p:nvSpPr>
        <p:spPr>
          <a:xfrm>
            <a:off x="4648882" y="1340904"/>
            <a:ext cx="1042236" cy="404241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siswa_id</a:t>
            </a:r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B75CE44-F904-C67D-05CC-C559C071377A}"/>
              </a:ext>
            </a:extLst>
          </p:cNvPr>
          <p:cNvCxnSpPr>
            <a:cxnSpLocks/>
            <a:stCxn id="8" idx="0"/>
            <a:endCxn id="31" idx="4"/>
          </p:cNvCxnSpPr>
          <p:nvPr/>
        </p:nvCxnSpPr>
        <p:spPr>
          <a:xfrm flipV="1">
            <a:off x="4501822" y="1745145"/>
            <a:ext cx="668178" cy="37446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CCE2B194-ED78-9011-D0ED-F3482A7F639A}"/>
              </a:ext>
            </a:extLst>
          </p:cNvPr>
          <p:cNvSpPr/>
          <p:nvPr/>
        </p:nvSpPr>
        <p:spPr>
          <a:xfrm>
            <a:off x="3381854" y="1358068"/>
            <a:ext cx="1002541" cy="388845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kelas_id</a:t>
            </a:r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F441A59-43CC-16A5-457F-683B30070405}"/>
              </a:ext>
            </a:extLst>
          </p:cNvPr>
          <p:cNvCxnSpPr>
            <a:cxnSpLocks/>
            <a:stCxn id="33" idx="4"/>
            <a:endCxn id="8" idx="0"/>
          </p:cNvCxnSpPr>
          <p:nvPr/>
        </p:nvCxnSpPr>
        <p:spPr>
          <a:xfrm>
            <a:off x="3883125" y="1746913"/>
            <a:ext cx="618697" cy="37269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F94C6402-0A71-6360-3C58-7BA6892DDE09}"/>
              </a:ext>
            </a:extLst>
          </p:cNvPr>
          <p:cNvSpPr/>
          <p:nvPr/>
        </p:nvSpPr>
        <p:spPr>
          <a:xfrm>
            <a:off x="3274862" y="336176"/>
            <a:ext cx="5438832" cy="3201411"/>
          </a:xfrm>
          <a:custGeom>
            <a:avLst/>
            <a:gdLst>
              <a:gd name="connsiteX0" fmla="*/ 0 w 5438832"/>
              <a:gd name="connsiteY0" fmla="*/ 0 h 3201411"/>
              <a:gd name="connsiteX1" fmla="*/ 5438832 w 5438832"/>
              <a:gd name="connsiteY1" fmla="*/ 0 h 3201411"/>
              <a:gd name="connsiteX2" fmla="*/ 5438832 w 5438832"/>
              <a:gd name="connsiteY2" fmla="*/ 3201411 h 3201411"/>
              <a:gd name="connsiteX3" fmla="*/ 0 w 5438832"/>
              <a:gd name="connsiteY3" fmla="*/ 3201411 h 3201411"/>
              <a:gd name="connsiteX4" fmla="*/ 0 w 5438832"/>
              <a:gd name="connsiteY4" fmla="*/ 0 h 320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38832" h="3201411" extrusionOk="0">
                <a:moveTo>
                  <a:pt x="0" y="0"/>
                </a:moveTo>
                <a:cubicBezTo>
                  <a:pt x="595901" y="118645"/>
                  <a:pt x="4401153" y="116012"/>
                  <a:pt x="5438832" y="0"/>
                </a:cubicBezTo>
                <a:cubicBezTo>
                  <a:pt x="5305950" y="1056485"/>
                  <a:pt x="5523783" y="2331314"/>
                  <a:pt x="5438832" y="3201411"/>
                </a:cubicBezTo>
                <a:cubicBezTo>
                  <a:pt x="2881053" y="3336011"/>
                  <a:pt x="1591723" y="3044215"/>
                  <a:pt x="0" y="3201411"/>
                </a:cubicBezTo>
                <a:cubicBezTo>
                  <a:pt x="-20187" y="2712082"/>
                  <a:pt x="-152480" y="1159610"/>
                  <a:pt x="0" y="0"/>
                </a:cubicBezTo>
                <a:close/>
              </a:path>
            </a:pathLst>
          </a:custGeom>
          <a:noFill/>
          <a:ln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CAC6C8-C82A-672C-95EB-74FDC2EC9A8C}"/>
              </a:ext>
            </a:extLst>
          </p:cNvPr>
          <p:cNvSpPr txBox="1"/>
          <p:nvPr/>
        </p:nvSpPr>
        <p:spPr>
          <a:xfrm>
            <a:off x="6323758" y="1800801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E36A0A-5222-2A56-5044-6492FDFE8AC6}"/>
              </a:ext>
            </a:extLst>
          </p:cNvPr>
          <p:cNvSpPr txBox="1"/>
          <p:nvPr/>
        </p:nvSpPr>
        <p:spPr>
          <a:xfrm>
            <a:off x="2273442" y="181664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1113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124C24-AD8C-89AA-0FBE-70D91AF7AA61}"/>
              </a:ext>
            </a:extLst>
          </p:cNvPr>
          <p:cNvSpPr txBox="1"/>
          <p:nvPr/>
        </p:nvSpPr>
        <p:spPr>
          <a:xfrm>
            <a:off x="1035424" y="1417588"/>
            <a:ext cx="72685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SQL (Structured Query Language)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bahasa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mengelola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basis data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relasional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SQL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memiliki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dua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komponen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utama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penting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dipahami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yaitu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 Definition Language (DDL) dan Data Manipulation Language (DML).</a:t>
            </a:r>
            <a:endParaRPr lang="en-US" sz="24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22598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B180B5-282D-4CD9-2E4E-D667AFC93699}"/>
              </a:ext>
            </a:extLst>
          </p:cNvPr>
          <p:cNvSpPr txBox="1"/>
          <p:nvPr/>
        </p:nvSpPr>
        <p:spPr>
          <a:xfrm>
            <a:off x="251052" y="219075"/>
            <a:ext cx="33796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Data Definition Language (DDL):</a:t>
            </a:r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1467D3-27E1-C0A7-B776-12ECF5738489}"/>
              </a:ext>
            </a:extLst>
          </p:cNvPr>
          <p:cNvSpPr txBox="1"/>
          <p:nvPr/>
        </p:nvSpPr>
        <p:spPr>
          <a:xfrm>
            <a:off x="251052" y="742295"/>
            <a:ext cx="445097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DDL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bagian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SQL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mendefinisikan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struktur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skema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basis data.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berfokus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pada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pembuatan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penghapusan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modifikasi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elemen-elemen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dasar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basis data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seperti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tabel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indeks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tampilan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Beberapa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perintah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DDL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umum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termasuk:CREATE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TABLE: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membuat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tabel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baru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basis data.</a:t>
            </a:r>
          </a:p>
          <a:p>
            <a:pPr algn="l"/>
            <a:endParaRPr lang="en-ID" b="0" i="0" dirty="0">
              <a:solidFill>
                <a:schemeClr val="bg1"/>
              </a:solidFill>
              <a:effectLst/>
              <a:latin typeface="Poppins" pitchFamily="2" charset="77"/>
              <a:cs typeface="Poppins" pitchFamily="2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ALTER TABLE: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mengubah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struktur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tabel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sudah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seperti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menambah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menghapus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kolom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DROP TABLE: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menghapus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tabel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basis data.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CREATE INDEX: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membuat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indeks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pada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tabel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meningkatkan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kinerja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pencarian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DROP INDEX: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menghapus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indeks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tabel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A4E40E-2B85-10DE-CE08-E06095577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434" y="1638300"/>
            <a:ext cx="9063531" cy="212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24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7229058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 b="0" i="0" u="none" strike="noStrike" cap="non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HOW A WEB BROWSER WORKS….. | SWOHAM BHATTACHARYYA'S BLOG">
            <a:extLst>
              <a:ext uri="{FF2B5EF4-FFF2-40B4-BE49-F238E27FC236}">
                <a16:creationId xmlns:a16="http://schemas.microsoft.com/office/drawing/2014/main" id="{834E816C-1B9C-ABE4-99CE-A9FC264F93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0" t="847" r="9527" b="14407"/>
          <a:stretch/>
        </p:blipFill>
        <p:spPr bwMode="auto">
          <a:xfrm>
            <a:off x="1156447" y="675035"/>
            <a:ext cx="6472518" cy="410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8BA589-793D-AA41-BBAF-E154759EAC49}"/>
              </a:ext>
            </a:extLst>
          </p:cNvPr>
          <p:cNvSpPr txBox="1"/>
          <p:nvPr/>
        </p:nvSpPr>
        <p:spPr>
          <a:xfrm>
            <a:off x="147919" y="1165541"/>
            <a:ext cx="4572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DML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bagian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SQL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memanipulasi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basis data.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mencakup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perintah-perintah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memungkinkan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Anda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mengambil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memasukkan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mengubah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menghapus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tabel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Beberapa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perintah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DML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umum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termasuk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SELECT: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mengambil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satu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lebih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tabel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INSERT INTO: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memasukkan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baru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tabel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UPDATE: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memperbarui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sudah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tabel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DELETE: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menghapus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tabel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3BDE18-1704-3D5B-CFBE-66542B754207}"/>
              </a:ext>
            </a:extLst>
          </p:cNvPr>
          <p:cNvSpPr txBox="1"/>
          <p:nvPr/>
        </p:nvSpPr>
        <p:spPr>
          <a:xfrm>
            <a:off x="251051" y="219075"/>
            <a:ext cx="38234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Data Manipulation Language (DML):</a:t>
            </a:r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AC9BA9-CE7C-F605-1B53-4C672E0D2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919" y="1165541"/>
            <a:ext cx="5531224" cy="304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8736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2941D7-6E60-26F8-D9E4-20A9936708B4}"/>
              </a:ext>
            </a:extLst>
          </p:cNvPr>
          <p:cNvSpPr txBox="1"/>
          <p:nvPr/>
        </p:nvSpPr>
        <p:spPr>
          <a:xfrm>
            <a:off x="2238652" y="1154097"/>
            <a:ext cx="42354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ALVIN,YOGA,ARDI</a:t>
            </a:r>
          </a:p>
          <a:p>
            <a:r>
              <a:rPr lang="en-US" dirty="0"/>
              <a:t>SABTU:</a:t>
            </a:r>
          </a:p>
          <a:p>
            <a:r>
              <a:rPr lang="en-US" dirty="0"/>
              <a:t>1. ERD </a:t>
            </a:r>
            <a:br>
              <a:rPr lang="en-US" dirty="0"/>
            </a:br>
            <a:r>
              <a:rPr lang="en-US" dirty="0"/>
              <a:t>2. MIGRATION LARAVEL DARI ERD YG DI BUAT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BCEF1C-4B4E-2574-4A5F-D6BB7B63684E}"/>
              </a:ext>
            </a:extLst>
          </p:cNvPr>
          <p:cNvSpPr txBox="1"/>
          <p:nvPr/>
        </p:nvSpPr>
        <p:spPr>
          <a:xfrm>
            <a:off x="2238652" y="3035296"/>
            <a:ext cx="4235455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MIFTAH</a:t>
            </a:r>
          </a:p>
          <a:p>
            <a:r>
              <a:rPr lang="en-US" dirty="0"/>
              <a:t>RABU:</a:t>
            </a:r>
            <a:br>
              <a:rPr lang="en-US" dirty="0"/>
            </a:br>
            <a:r>
              <a:rPr lang="en-US" dirty="0"/>
              <a:t>1. JUDUL PROJECT</a:t>
            </a:r>
          </a:p>
          <a:p>
            <a:endParaRPr lang="en-US" dirty="0"/>
          </a:p>
          <a:p>
            <a:r>
              <a:rPr lang="en-US" dirty="0"/>
              <a:t>SABTU:</a:t>
            </a:r>
          </a:p>
          <a:p>
            <a:r>
              <a:rPr lang="en-US" dirty="0"/>
              <a:t>1. ERD </a:t>
            </a:r>
            <a:br>
              <a:rPr lang="en-US" dirty="0"/>
            </a:br>
            <a:r>
              <a:rPr lang="en-US" dirty="0"/>
              <a:t>2. MIGRATION LARAVEL DARI ERD YG DI BUAT</a:t>
            </a:r>
          </a:p>
        </p:txBody>
      </p:sp>
    </p:spTree>
    <p:extLst>
      <p:ext uri="{BB962C8B-B14F-4D97-AF65-F5344CB8AC3E}">
        <p14:creationId xmlns:p14="http://schemas.microsoft.com/office/powerpoint/2010/main" val="41509184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5D2BBA-A5C8-C388-7CC5-1CFDA159FF1E}"/>
              </a:ext>
            </a:extLst>
          </p:cNvPr>
          <p:cNvSpPr txBox="1"/>
          <p:nvPr/>
        </p:nvSpPr>
        <p:spPr>
          <a:xfrm>
            <a:off x="1489841" y="1140589"/>
            <a:ext cx="616431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Trait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sebuah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mekanisme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pemrograman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memungkinkan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kelas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menggunakan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metode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kelas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lain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tanpa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harus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mewarisi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kelas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tersebut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konteks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PHP, trait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sebuah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kumpulan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metode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dapat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di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berbagai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kelas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tanpa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memerlukan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hierarki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warisan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sama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seperti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pewarisan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kelas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Dengan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kata lain, trait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memungkinkan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komposisi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kode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lebih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fleksibel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daripada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pewarisan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kelas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tunggal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  <a:endParaRPr lang="en-US" sz="1800" b="1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151615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1C6845B-BAAA-F329-8451-B99487094F7E}"/>
              </a:ext>
            </a:extLst>
          </p:cNvPr>
          <p:cNvSpPr/>
          <p:nvPr/>
        </p:nvSpPr>
        <p:spPr>
          <a:xfrm>
            <a:off x="3914544" y="462577"/>
            <a:ext cx="2710511" cy="1362581"/>
          </a:xfrm>
          <a:prstGeom prst="roundRect">
            <a:avLst/>
          </a:prstGeom>
          <a:solidFill>
            <a:schemeClr val="accent6">
              <a:lumMod val="40000"/>
              <a:lumOff val="60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4FA6BB5-C5E2-9256-DE2C-BED5AEBAC7F1}"/>
              </a:ext>
            </a:extLst>
          </p:cNvPr>
          <p:cNvSpPr/>
          <p:nvPr/>
        </p:nvSpPr>
        <p:spPr>
          <a:xfrm>
            <a:off x="3926180" y="3070538"/>
            <a:ext cx="2710511" cy="1362581"/>
          </a:xfrm>
          <a:prstGeom prst="roundRect">
            <a:avLst/>
          </a:prstGeom>
          <a:solidFill>
            <a:srgbClr val="FF0000">
              <a:alpha val="31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A16C3B1-6540-1E6F-72F4-C97B1AF19903}"/>
              </a:ext>
            </a:extLst>
          </p:cNvPr>
          <p:cNvSpPr/>
          <p:nvPr/>
        </p:nvSpPr>
        <p:spPr>
          <a:xfrm>
            <a:off x="4273120" y="710381"/>
            <a:ext cx="968134" cy="35315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695D2D2-D74C-D7F4-4D41-75C954D74772}"/>
              </a:ext>
            </a:extLst>
          </p:cNvPr>
          <p:cNvSpPr/>
          <p:nvPr/>
        </p:nvSpPr>
        <p:spPr>
          <a:xfrm>
            <a:off x="5348223" y="721723"/>
            <a:ext cx="968134" cy="35315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2274B5-86D0-A46B-94C9-27EB0A4F9749}"/>
              </a:ext>
            </a:extLst>
          </p:cNvPr>
          <p:cNvSpPr/>
          <p:nvPr/>
        </p:nvSpPr>
        <p:spPr>
          <a:xfrm>
            <a:off x="4294891" y="1203999"/>
            <a:ext cx="968134" cy="35315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1360B25-E239-3121-B183-72FF8439A43C}"/>
              </a:ext>
            </a:extLst>
          </p:cNvPr>
          <p:cNvSpPr/>
          <p:nvPr/>
        </p:nvSpPr>
        <p:spPr>
          <a:xfrm>
            <a:off x="4141083" y="3331407"/>
            <a:ext cx="968134" cy="35315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Profil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E04BD2B-5120-F9B2-9AC4-370B904BB8A3}"/>
              </a:ext>
            </a:extLst>
          </p:cNvPr>
          <p:cNvSpPr/>
          <p:nvPr/>
        </p:nvSpPr>
        <p:spPr>
          <a:xfrm>
            <a:off x="4092894" y="3903383"/>
            <a:ext cx="1328585" cy="35315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Dashboard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88FDD0-AF38-9AC9-5C35-F7E4B428848A}"/>
              </a:ext>
            </a:extLst>
          </p:cNvPr>
          <p:cNvSpPr txBox="1"/>
          <p:nvPr/>
        </p:nvSpPr>
        <p:spPr>
          <a:xfrm>
            <a:off x="3993463" y="2547318"/>
            <a:ext cx="1115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Private access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9F58604-9BC0-C123-0EDC-670B156E6E84}"/>
              </a:ext>
            </a:extLst>
          </p:cNvPr>
          <p:cNvSpPr/>
          <p:nvPr/>
        </p:nvSpPr>
        <p:spPr>
          <a:xfrm>
            <a:off x="2290213" y="1063537"/>
            <a:ext cx="630810" cy="301642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rtlCol="0" anchor="ctr">
            <a:noAutofit/>
          </a:bodyPr>
          <a:lstStyle/>
          <a:p>
            <a:pPr algn="ctr"/>
            <a:r>
              <a:rPr lang="en-US" b="1" dirty="0"/>
              <a:t>MIDDLEWARE</a:t>
            </a:r>
          </a:p>
        </p:txBody>
      </p:sp>
      <p:pic>
        <p:nvPicPr>
          <p:cNvPr id="11" name="Graphic 10" descr="Users with solid fill">
            <a:extLst>
              <a:ext uri="{FF2B5EF4-FFF2-40B4-BE49-F238E27FC236}">
                <a16:creationId xmlns:a16="http://schemas.microsoft.com/office/drawing/2014/main" id="{80EB63B4-69BB-95B7-CC55-F09DCD800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752" y="2184872"/>
            <a:ext cx="773755" cy="773755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5C44BCA4-BD4B-DA5C-148D-B88EED25C5E7}"/>
              </a:ext>
            </a:extLst>
          </p:cNvPr>
          <p:cNvSpPr/>
          <p:nvPr/>
        </p:nvSpPr>
        <p:spPr>
          <a:xfrm>
            <a:off x="1415625" y="2399177"/>
            <a:ext cx="605237" cy="3451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575AA578-4DA2-B6CE-B6CB-1BF4AFA5ABFA}"/>
              </a:ext>
            </a:extLst>
          </p:cNvPr>
          <p:cNvSpPr/>
          <p:nvPr/>
        </p:nvSpPr>
        <p:spPr>
          <a:xfrm>
            <a:off x="3190374" y="1248397"/>
            <a:ext cx="463574" cy="2643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658941B-EF6E-A440-7F4F-288DBDBBC904}"/>
              </a:ext>
            </a:extLst>
          </p:cNvPr>
          <p:cNvSpPr/>
          <p:nvPr/>
        </p:nvSpPr>
        <p:spPr>
          <a:xfrm>
            <a:off x="3156419" y="3690874"/>
            <a:ext cx="463574" cy="2643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B258EC-1CD8-F9E0-59F3-03E12CF3B6EE}"/>
              </a:ext>
            </a:extLst>
          </p:cNvPr>
          <p:cNvSpPr txBox="1"/>
          <p:nvPr/>
        </p:nvSpPr>
        <p:spPr>
          <a:xfrm>
            <a:off x="3876883" y="148035"/>
            <a:ext cx="12811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Public access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BC90C18F-E9AB-C027-2956-0899971D6C79}"/>
                  </a:ext>
                </a:extLst>
              </p14:cNvPr>
              <p14:cNvContentPartPr/>
              <p14:nvPr/>
            </p14:nvContentPartPr>
            <p14:xfrm>
              <a:off x="-548756" y="-377743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BC90C18F-E9AB-C027-2956-0899971D6C7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554876" y="-383863"/>
                <a:ext cx="12600" cy="1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74200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2FA3F5-E6D7-35DB-C187-73E80F45CCEA}"/>
              </a:ext>
            </a:extLst>
          </p:cNvPr>
          <p:cNvSpPr txBox="1"/>
          <p:nvPr/>
        </p:nvSpPr>
        <p:spPr>
          <a:xfrm>
            <a:off x="1189608" y="2201663"/>
            <a:ext cx="614334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Middleware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konteks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pengembangan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web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perangkat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lunak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perantara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berada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di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antara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sistem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aplikasi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memungkinkan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interaksi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pertukaran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kerangka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kerja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Laravel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banyak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kerangka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kerja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web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lainnya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middleware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serangkaian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instruksi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tindakan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dijalankan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sebelum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setelah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permintaan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HTTP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mencapai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aplikasi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Anda.</a:t>
            </a:r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B924F6-5FFF-F30A-5CB9-B42A50DCC771}"/>
              </a:ext>
            </a:extLst>
          </p:cNvPr>
          <p:cNvSpPr txBox="1"/>
          <p:nvPr/>
        </p:nvSpPr>
        <p:spPr>
          <a:xfrm>
            <a:off x="1975281" y="1133374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28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Middleware</a:t>
            </a:r>
            <a:endParaRPr lang="en-US" sz="28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400871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2FA3F5-E6D7-35DB-C187-73E80F45CCEA}"/>
              </a:ext>
            </a:extLst>
          </p:cNvPr>
          <p:cNvSpPr txBox="1"/>
          <p:nvPr/>
        </p:nvSpPr>
        <p:spPr>
          <a:xfrm>
            <a:off x="1189608" y="2201663"/>
            <a:ext cx="61433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Authentication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proses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memungkinkan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sebuah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aplikasi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sistem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mengidentifikasi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mengaksesnya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memverifikasi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apakah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tersebut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memiliki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akses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sumber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daya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fitur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tertentu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sistem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ctr"/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B924F6-5FFF-F30A-5CB9-B42A50DCC771}"/>
              </a:ext>
            </a:extLst>
          </p:cNvPr>
          <p:cNvSpPr txBox="1"/>
          <p:nvPr/>
        </p:nvSpPr>
        <p:spPr>
          <a:xfrm>
            <a:off x="1975281" y="1133374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2800" b="1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Authentication</a:t>
            </a:r>
            <a:endParaRPr lang="en-US" sz="28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09944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12557A-10FF-931B-A021-8620016C9CFC}"/>
              </a:ext>
            </a:extLst>
          </p:cNvPr>
          <p:cNvSpPr txBox="1"/>
          <p:nvPr/>
        </p:nvSpPr>
        <p:spPr>
          <a:xfrm>
            <a:off x="1975281" y="2878364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b="1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Authorization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proses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memastikan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memiliki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akses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sesuai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melaksanakan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tindakan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tertentu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aplikasi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endParaRPr lang="en-US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AEC877-4B6D-5E7A-4D04-29A6C027F570}"/>
              </a:ext>
            </a:extLst>
          </p:cNvPr>
          <p:cNvSpPr txBox="1"/>
          <p:nvPr/>
        </p:nvSpPr>
        <p:spPr>
          <a:xfrm>
            <a:off x="1943750" y="1827057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2800" b="1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Authorization</a:t>
            </a:r>
            <a:endParaRPr lang="en-US" sz="28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156070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0EAD7-549D-B7FE-4B34-D02A22F3EB4B}"/>
              </a:ext>
            </a:extLst>
          </p:cNvPr>
          <p:cNvSpPr txBox="1">
            <a:spLocks/>
          </p:cNvSpPr>
          <p:nvPr/>
        </p:nvSpPr>
        <p:spPr>
          <a:xfrm>
            <a:off x="641132" y="36308"/>
            <a:ext cx="3447393" cy="507831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20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Authentication (</a:t>
            </a:r>
            <a:r>
              <a:rPr lang="en-ID" sz="2000" b="1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Otentikasi</a:t>
            </a:r>
            <a:r>
              <a:rPr lang="en-ID" sz="20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):</a:t>
            </a:r>
            <a:br>
              <a:rPr lang="en-ID" sz="20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</a:br>
            <a:endParaRPr lang="en-US" sz="20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9B933-3F1D-02FF-61D7-5D577E4DB8DD}"/>
              </a:ext>
            </a:extLst>
          </p:cNvPr>
          <p:cNvSpPr txBox="1">
            <a:spLocks/>
          </p:cNvSpPr>
          <p:nvPr/>
        </p:nvSpPr>
        <p:spPr>
          <a:xfrm>
            <a:off x="641132" y="1006594"/>
            <a:ext cx="3447393" cy="379901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+mj-lt"/>
              <a:buAutoNum type="arabicPeriod"/>
            </a:pPr>
            <a:r>
              <a:rPr lang="en-ID" b="1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Definisi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: Authentication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adalah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proses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memverifikasi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identitas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pengguna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,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perangkat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,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atau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entitas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lainnya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.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Dalam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konteks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keamanan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web, authentication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memastikan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bahwa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pengguna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adalah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orang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atau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yang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mereka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klaim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ID" b="1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Tujuan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: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Tujuan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authentication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adalah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memastikan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bahwa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pengguna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memiliki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hak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akses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ke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.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Ini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memberikan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keyakinan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bahwa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pengguna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yang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mengakses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suatu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adalah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orang yang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seharusnya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ID" b="1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Contoh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: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Saat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Anda login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ke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akun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email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atau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media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sosial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Anda, Anda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memberikan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nama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pengguna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dan kata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sandi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.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memverifikasi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apakah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informasi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ini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cocok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dengan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data yang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ada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, dan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jika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ya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, Anda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dianggap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terotentikasi</a:t>
            </a:r>
            <a:r>
              <a:rPr lang="en-ID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98E09C-D11B-3A96-C368-F7793EAC134D}"/>
              </a:ext>
            </a:extLst>
          </p:cNvPr>
          <p:cNvSpPr txBox="1">
            <a:spLocks/>
          </p:cNvSpPr>
          <p:nvPr/>
        </p:nvSpPr>
        <p:spPr>
          <a:xfrm>
            <a:off x="5055475" y="290223"/>
            <a:ext cx="3447393" cy="5078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20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Authorization (</a:t>
            </a:r>
            <a:r>
              <a:rPr lang="en-ID" sz="20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Otorisasi</a:t>
            </a:r>
            <a:r>
              <a:rPr lang="en-ID" sz="20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)</a:t>
            </a:r>
            <a:r>
              <a:rPr lang="en-ID" sz="20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:</a:t>
            </a:r>
            <a:br>
              <a:rPr lang="en-ID" sz="20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</a:br>
            <a:endParaRPr lang="en-US" sz="20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6F9B723-AB85-4CE0-73C0-081F310567B2}"/>
              </a:ext>
            </a:extLst>
          </p:cNvPr>
          <p:cNvSpPr txBox="1">
            <a:spLocks/>
          </p:cNvSpPr>
          <p:nvPr/>
        </p:nvSpPr>
        <p:spPr>
          <a:xfrm>
            <a:off x="4855779" y="953312"/>
            <a:ext cx="3447393" cy="4113367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+mj-lt"/>
              <a:buAutoNum type="arabicPeriod"/>
            </a:pPr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Definisi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 Authorization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proses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memberikan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izin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akses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tertentu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kepada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sistem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menentukan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diizinkan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tidak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diizinkan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oleh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setelah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mereka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terotentikasi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Tujuan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Tujuan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authorization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mengontrol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akses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berbagai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bagian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sistem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memastikan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bahwa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hanya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dapat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melakukan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tindakan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melihat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informasi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diizinkan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oleh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peran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izin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mereka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Contoh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Setelah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Anda login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akun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email Anda (authentication), Anda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mungkin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memiliki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izin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membaca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email,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tetapi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tidak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memiliki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izin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menghapus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email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akun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orang lain (authorization).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Otorisasi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menentukan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akses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seperti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itu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E58B5CE6-D5D6-41C2-47EE-A6BBFC436CE5}"/>
                  </a:ext>
                </a:extLst>
              </p14:cNvPr>
              <p14:cNvContentPartPr/>
              <p14:nvPr/>
            </p14:nvContentPartPr>
            <p14:xfrm>
              <a:off x="971524" y="1155137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E58B5CE6-D5D6-41C2-47EE-A6BBFC436CE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5404" y="1149017"/>
                <a:ext cx="12600" cy="1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788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7D12C43-D31F-63C8-505C-EC0A996E570D}"/>
                  </a:ext>
                </a:extLst>
              </p14:cNvPr>
              <p14:cNvContentPartPr/>
              <p14:nvPr/>
            </p14:nvContentPartPr>
            <p14:xfrm>
              <a:off x="3042964" y="3119657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7D12C43-D31F-63C8-505C-EC0A996E570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36844" y="3113537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AB32B025-C683-10CC-F03C-7CE1B8A4E66A}"/>
              </a:ext>
            </a:extLst>
          </p:cNvPr>
          <p:cNvSpPr txBox="1"/>
          <p:nvPr/>
        </p:nvSpPr>
        <p:spPr>
          <a:xfrm>
            <a:off x="499241" y="1048256"/>
            <a:ext cx="790903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authentication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berkaitan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dengan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verifikasi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identitas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sedangkan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authorization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berkaitan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dengan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memberikan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hak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akses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kepada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terotentikasi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Dalam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banyak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aplikasi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kedua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konsep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bersama-sama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memastikan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keamanan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dan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integritas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data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serta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melindungi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privasi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sz="2400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.”</a:t>
            </a:r>
            <a:endParaRPr lang="en-US" sz="2400" b="1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037764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97B0BE-37CA-9833-379C-BBE20299C6B2}"/>
              </a:ext>
            </a:extLst>
          </p:cNvPr>
          <p:cNvSpPr txBox="1"/>
          <p:nvPr/>
        </p:nvSpPr>
        <p:spPr>
          <a:xfrm>
            <a:off x="898634" y="1397821"/>
            <a:ext cx="752015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Kompleksitas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Sanctum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 Sanctum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paket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lebih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sederhana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lebih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mudah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dibandingkan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dengan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Passport.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dirancang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kasus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sederhana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seperti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otentikasi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SPA (Single Page Application)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aplikasi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mobile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berkomunikasi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dengan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backend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melalui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API. Sanctum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token API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cookie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otentikasi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Passport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 Passport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adalah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paket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lebih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canggih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kuat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menyediakan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implementasi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lengkap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protokol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OAuth2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meliputi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akses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token,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pembaruan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token,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pembatalan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token. Passport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dapat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skenario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lebih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kompleks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seperti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layanan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pihak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ketiga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membangun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layanan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API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besar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dengan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banyak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klien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5BB1C5-D5E3-3A6D-B454-9AD18BEB30F1}"/>
              </a:ext>
            </a:extLst>
          </p:cNvPr>
          <p:cNvSpPr txBox="1"/>
          <p:nvPr/>
        </p:nvSpPr>
        <p:spPr>
          <a:xfrm>
            <a:off x="1526628" y="241563"/>
            <a:ext cx="57859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2400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Sanctum VS Passport</a:t>
            </a:r>
            <a:endParaRPr lang="en-US" sz="240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3641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65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375" y="332750"/>
            <a:ext cx="1038225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How the Web Works - YouTube">
            <a:extLst>
              <a:ext uri="{FF2B5EF4-FFF2-40B4-BE49-F238E27FC236}">
                <a16:creationId xmlns:a16="http://schemas.microsoft.com/office/drawing/2014/main" id="{23241CC3-C1E6-A6D7-A3A6-18DF509F1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CAD5E4-69C5-8017-4BD2-3E38AB59768F}"/>
              </a:ext>
            </a:extLst>
          </p:cNvPr>
          <p:cNvSpPr txBox="1"/>
          <p:nvPr/>
        </p:nvSpPr>
        <p:spPr>
          <a:xfrm>
            <a:off x="1287518" y="342809"/>
            <a:ext cx="639554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Kasus</a:t>
            </a: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Sanctum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Direkomendasikan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aplikasi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membutuhkan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otentikasi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sederhana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SPA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aplikasi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mobile,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tidak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memerlukan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fitur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OAuth2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lebih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canggih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Passport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Direkomendasikan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aplikasi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memerlukan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OAuth2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penuh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seperti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layanan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pihak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ketiga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akses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token,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pembuatan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layanan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OAuth2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sendiri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382227-EBD2-9F39-F325-8AB6E9FE9CC4}"/>
              </a:ext>
            </a:extLst>
          </p:cNvPr>
          <p:cNvSpPr txBox="1"/>
          <p:nvPr/>
        </p:nvSpPr>
        <p:spPr>
          <a:xfrm>
            <a:off x="1287518" y="2764002"/>
            <a:ext cx="729155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D" b="1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Protokol</a:t>
            </a: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OAuth2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Sanctum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 Sanctum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tidak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mendukung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protokol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OAuth2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secara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penuh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pendekatan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yang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lebih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sederhana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otentikasi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API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token API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atau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cookie.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ID" b="1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Passport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: Passport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menyediakan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implementasi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lengkap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protokol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OAuth2.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Ini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dapat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digunakan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untuk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mengimplementasikan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berbagai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alur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OAuth2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termasuk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pengguna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menggunakan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password,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autentikasi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melalui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layanan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pihak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ketiga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,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pembangunan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layanan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 OAuth2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sendiri</a:t>
            </a:r>
            <a:r>
              <a:rPr lang="en-ID" b="0" i="0" dirty="0">
                <a:solidFill>
                  <a:schemeClr val="bg1"/>
                </a:solidFill>
                <a:effectLst/>
                <a:latin typeface="Poppins" pitchFamily="2" charset="77"/>
                <a:cs typeface="Poppi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93902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8137" y="-8965"/>
            <a:ext cx="9144001" cy="5240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1784113" y="336333"/>
            <a:ext cx="5217900" cy="933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HTML, CSS, JS ,</a:t>
            </a:r>
            <a:r>
              <a:rPr lang="en" sz="2400" dirty="0" err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Php</a:t>
            </a:r>
            <a:endParaRPr sz="24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7865" y="560292"/>
            <a:ext cx="1233650" cy="1518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7229058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 b="0" i="0" u="none" strike="noStrike" cap="non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172325" y="4647725"/>
            <a:ext cx="6580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</a:rPr>
              <a:t>*note</a:t>
            </a:r>
            <a:endParaRPr sz="1000">
              <a:solidFill>
                <a:srgbClr val="EEEEE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9490EE-F2E9-09BC-AF5C-AE7D36BF9C9B}"/>
              </a:ext>
            </a:extLst>
          </p:cNvPr>
          <p:cNvSpPr txBox="1"/>
          <p:nvPr/>
        </p:nvSpPr>
        <p:spPr>
          <a:xfrm>
            <a:off x="931211" y="2312411"/>
            <a:ext cx="46661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https://www.w3schools.com/html/</a:t>
            </a:r>
            <a:r>
              <a:rPr lang="en-US" dirty="0" err="1">
                <a:solidFill>
                  <a:schemeClr val="bg1"/>
                </a:solidFill>
              </a:rPr>
              <a:t>default.asp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2A7348-75C0-4886-933E-7E5A57D81CB7}"/>
              </a:ext>
            </a:extLst>
          </p:cNvPr>
          <p:cNvSpPr txBox="1"/>
          <p:nvPr/>
        </p:nvSpPr>
        <p:spPr>
          <a:xfrm>
            <a:off x="931211" y="2819295"/>
            <a:ext cx="46661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https://www.w3schools.com/</a:t>
            </a:r>
            <a:r>
              <a:rPr lang="en-US" dirty="0" err="1">
                <a:solidFill>
                  <a:schemeClr val="bg1"/>
                </a:solidFill>
              </a:rPr>
              <a:t>css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default.asp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43AD43-554B-3F9D-8DE3-D6D689337B46}"/>
              </a:ext>
            </a:extLst>
          </p:cNvPr>
          <p:cNvSpPr txBox="1"/>
          <p:nvPr/>
        </p:nvSpPr>
        <p:spPr>
          <a:xfrm>
            <a:off x="931211" y="3326179"/>
            <a:ext cx="46661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https://www.w3schools.com/</a:t>
            </a:r>
            <a:r>
              <a:rPr lang="en-US" dirty="0" err="1">
                <a:solidFill>
                  <a:schemeClr val="bg1"/>
                </a:solidFill>
              </a:rPr>
              <a:t>js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default.asp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2" descr="Malasngoding.com - Analogi hubungan HTML, CSS dan JavaScript. . . . #html # css #javascript #webprogramming #teknikinformatika #sisteminformasi #anakit  #tutorialpemrograman | Facebook">
            <a:extLst>
              <a:ext uri="{FF2B5EF4-FFF2-40B4-BE49-F238E27FC236}">
                <a16:creationId xmlns:a16="http://schemas.microsoft.com/office/drawing/2014/main" id="{49C72E12-9CBB-C25B-0AA9-087F6CE370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611" y="1437475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65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375" y="332750"/>
            <a:ext cx="1038225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0" name="Picture 4" descr="19+ Best Personal HTML Templates 2021">
            <a:extLst>
              <a:ext uri="{FF2B5EF4-FFF2-40B4-BE49-F238E27FC236}">
                <a16:creationId xmlns:a16="http://schemas.microsoft.com/office/drawing/2014/main" id="{3870581B-3CBE-5FBC-CC7C-50178C3F9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974" y="551825"/>
            <a:ext cx="6365289" cy="434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8F64EE07-D19E-5BCF-AE16-BE11546B72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>
            <a:extLst>
              <a:ext uri="{FF2B5EF4-FFF2-40B4-BE49-F238E27FC236}">
                <a16:creationId xmlns:a16="http://schemas.microsoft.com/office/drawing/2014/main" id="{08069369-7B8A-2C4D-1A11-5461FCFB663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65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>
            <a:extLst>
              <a:ext uri="{FF2B5EF4-FFF2-40B4-BE49-F238E27FC236}">
                <a16:creationId xmlns:a16="http://schemas.microsoft.com/office/drawing/2014/main" id="{A1511E79-0DAC-4D60-8C4A-FA44CCB4809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375" y="332750"/>
            <a:ext cx="1038225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GIT">
            <a:extLst>
              <a:ext uri="{FF2B5EF4-FFF2-40B4-BE49-F238E27FC236}">
                <a16:creationId xmlns:a16="http://schemas.microsoft.com/office/drawing/2014/main" id="{E311B3AA-5BC5-A981-AE2D-E632BFBD02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750" y="508000"/>
            <a:ext cx="5016500" cy="412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8405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9D65E061-EEC2-7B8A-F1C5-F34E97E9D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>
            <a:extLst>
              <a:ext uri="{FF2B5EF4-FFF2-40B4-BE49-F238E27FC236}">
                <a16:creationId xmlns:a16="http://schemas.microsoft.com/office/drawing/2014/main" id="{43C08F77-D9B1-7081-5EBF-BB78279445F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65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>
            <a:extLst>
              <a:ext uri="{FF2B5EF4-FFF2-40B4-BE49-F238E27FC236}">
                <a16:creationId xmlns:a16="http://schemas.microsoft.com/office/drawing/2014/main" id="{D95F1BF6-9CA9-1E3F-3158-A17AB12E9AA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375" y="332750"/>
            <a:ext cx="1038225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8" name="Picture 2" descr="SDLC: 6 Tahapan &amp; Metode Software Development Life Cycle Populer">
            <a:extLst>
              <a:ext uri="{FF2B5EF4-FFF2-40B4-BE49-F238E27FC236}">
                <a16:creationId xmlns:a16="http://schemas.microsoft.com/office/drawing/2014/main" id="{BA955B96-8ABA-B2FF-59E6-E65FE72BF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487" y="21520"/>
            <a:ext cx="46116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966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2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100" y="267843"/>
            <a:ext cx="1000326" cy="19541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722938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 b="0" i="0" u="none" strike="noStrike" cap="non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285443" y="4660075"/>
            <a:ext cx="3430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*Notes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26" name="Picture 2" descr="Apa itu Web Developer? Tugas, Jenis, Cara, dan Gajinya! [+Contoh CV] |  CakeResume">
            <a:extLst>
              <a:ext uri="{FF2B5EF4-FFF2-40B4-BE49-F238E27FC236}">
                <a16:creationId xmlns:a16="http://schemas.microsoft.com/office/drawing/2014/main" id="{0326E823-8BB3-46AC-CEDD-CCB8FE3B4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288703DE-82A1-EA24-FA3F-27D6AFE80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>
            <a:extLst>
              <a:ext uri="{FF2B5EF4-FFF2-40B4-BE49-F238E27FC236}">
                <a16:creationId xmlns:a16="http://schemas.microsoft.com/office/drawing/2014/main" id="{A7A7A782-0307-E9F7-0D99-CD4E3A38B43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65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>
            <a:extLst>
              <a:ext uri="{FF2B5EF4-FFF2-40B4-BE49-F238E27FC236}">
                <a16:creationId xmlns:a16="http://schemas.microsoft.com/office/drawing/2014/main" id="{7F0EE8B7-DB18-B11D-F212-544E4A025BB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375" y="332750"/>
            <a:ext cx="1038225" cy="219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1054D6A-7F14-CDD9-4F5C-516123108118}"/>
              </a:ext>
            </a:extLst>
          </p:cNvPr>
          <p:cNvSpPr txBox="1"/>
          <p:nvPr/>
        </p:nvSpPr>
        <p:spPr>
          <a:xfrm>
            <a:off x="1339600" y="1261242"/>
            <a:ext cx="54633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MENENTUKAN TIPE PROJECT YANG INGIN DI KERJAKAN</a:t>
            </a:r>
            <a:br>
              <a:rPr lang="en-US" dirty="0"/>
            </a:br>
            <a:r>
              <a:rPr lang="en-US" dirty="0"/>
              <a:t>E-COMMERCE, E-LEARNING,COMPANY PROFILE DLL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EE25B6-5BC5-862B-5393-82D6064D8F01}"/>
              </a:ext>
            </a:extLst>
          </p:cNvPr>
          <p:cNvSpPr txBox="1"/>
          <p:nvPr/>
        </p:nvSpPr>
        <p:spPr>
          <a:xfrm>
            <a:off x="1339600" y="1934326"/>
            <a:ext cx="30540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MEMBUAT AKU GIT MASING2</a:t>
            </a:r>
          </a:p>
        </p:txBody>
      </p:sp>
    </p:spTree>
    <p:extLst>
      <p:ext uri="{BB962C8B-B14F-4D97-AF65-F5344CB8AC3E}">
        <p14:creationId xmlns:p14="http://schemas.microsoft.com/office/powerpoint/2010/main" val="1967748894"/>
      </p:ext>
    </p:extLst>
  </p:cSld>
  <p:clrMapOvr>
    <a:masterClrMapping/>
  </p:clrMapOvr>
</p:sld>
</file>

<file path=ppt/theme/theme1.xml><?xml version="1.0" encoding="utf-8"?>
<a:theme xmlns:a="http://schemas.openxmlformats.org/drawingml/2006/main" name="EDUWORK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WORK" id="{EBD8A1A2-5AA2-C94D-B3DA-F7688F0DBB5D}" vid="{865967D2-6102-E146-B4D7-4F6228A59DA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EDUWORK</Template>
  <TotalTime>1034</TotalTime>
  <Words>1458</Words>
  <Application>Microsoft Macintosh PowerPoint</Application>
  <PresentationFormat>On-screen Show (16:9)</PresentationFormat>
  <Paragraphs>147</Paragraphs>
  <Slides>30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Poppins SemiBold</vt:lpstr>
      <vt:lpstr>Poppins</vt:lpstr>
      <vt:lpstr>Poppins Medium</vt:lpstr>
      <vt:lpstr>Söhne</vt:lpstr>
      <vt:lpstr>EDUWORK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KARDINALITAS 1 to 1</vt:lpstr>
      <vt:lpstr>KARDINALITAS M to M</vt:lpstr>
      <vt:lpstr>KARDINALITAS 1to 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Microsoft Office User</cp:lastModifiedBy>
  <cp:revision>21</cp:revision>
  <dcterms:modified xsi:type="dcterms:W3CDTF">2024-03-17T16:03:35Z</dcterms:modified>
  <cp:category/>
</cp:coreProperties>
</file>